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1"/>
  </p:notesMasterIdLst>
  <p:sldIdLst>
    <p:sldId id="570" r:id="rId2"/>
    <p:sldId id="635" r:id="rId3"/>
    <p:sldId id="634" r:id="rId4"/>
    <p:sldId id="694" r:id="rId5"/>
    <p:sldId id="695" r:id="rId6"/>
    <p:sldId id="539" r:id="rId7"/>
    <p:sldId id="631" r:id="rId8"/>
    <p:sldId id="623" r:id="rId9"/>
    <p:sldId id="697" r:id="rId10"/>
    <p:sldId id="624" r:id="rId11"/>
    <p:sldId id="687" r:id="rId12"/>
    <p:sldId id="630" r:id="rId13"/>
    <p:sldId id="573" r:id="rId14"/>
    <p:sldId id="692" r:id="rId15"/>
    <p:sldId id="580" r:id="rId16"/>
    <p:sldId id="693" r:id="rId17"/>
    <p:sldId id="632" r:id="rId18"/>
    <p:sldId id="584" r:id="rId19"/>
    <p:sldId id="586" r:id="rId20"/>
    <p:sldId id="650" r:id="rId21"/>
    <p:sldId id="691" r:id="rId22"/>
    <p:sldId id="698" r:id="rId23"/>
    <p:sldId id="699" r:id="rId24"/>
    <p:sldId id="700" r:id="rId25"/>
    <p:sldId id="701" r:id="rId26"/>
    <p:sldId id="702" r:id="rId27"/>
    <p:sldId id="703" r:id="rId28"/>
    <p:sldId id="696" r:id="rId29"/>
    <p:sldId id="681" r:id="rId30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F7CCA4C-982E-447A-B3B0-0DCC2A2AB2A7}">
          <p14:sldIdLst>
            <p14:sldId id="570"/>
            <p14:sldId id="635"/>
            <p14:sldId id="634"/>
            <p14:sldId id="694"/>
            <p14:sldId id="695"/>
            <p14:sldId id="539"/>
            <p14:sldId id="631"/>
            <p14:sldId id="623"/>
            <p14:sldId id="697"/>
            <p14:sldId id="624"/>
            <p14:sldId id="687"/>
            <p14:sldId id="630"/>
            <p14:sldId id="573"/>
            <p14:sldId id="692"/>
            <p14:sldId id="580"/>
            <p14:sldId id="693"/>
            <p14:sldId id="632"/>
            <p14:sldId id="584"/>
            <p14:sldId id="586"/>
            <p14:sldId id="650"/>
            <p14:sldId id="691"/>
            <p14:sldId id="698"/>
            <p14:sldId id="699"/>
            <p14:sldId id="700"/>
            <p14:sldId id="701"/>
            <p14:sldId id="702"/>
            <p14:sldId id="703"/>
            <p14:sldId id="696"/>
            <p14:sldId id="6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CC6600"/>
    <a:srgbClr val="000099"/>
    <a:srgbClr val="3333CC"/>
    <a:srgbClr val="4A5C62"/>
    <a:srgbClr val="996633"/>
    <a:srgbClr val="FFFFFF"/>
    <a:srgbClr val="0099CC"/>
    <a:srgbClr val="92B8AB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8019" autoAdjust="0"/>
  </p:normalViewPr>
  <p:slideViewPr>
    <p:cSldViewPr>
      <p:cViewPr varScale="1">
        <p:scale>
          <a:sx n="77" d="100"/>
          <a:sy n="77" d="100"/>
        </p:scale>
        <p:origin x="102" y="66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4860"/>
    </p:cViewPr>
  </p:sorterViewPr>
  <p:notesViewPr>
    <p:cSldViewPr>
      <p:cViewPr varScale="1">
        <p:scale>
          <a:sx n="61" d="100"/>
          <a:sy n="61" d="100"/>
        </p:scale>
        <p:origin x="-1698" y="-5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shkoAN\Desktop\&#1050;&#1086;&#1085;&#1082;&#1091;&#1088;&#1089;_&#1055;&#1088;&#1110;&#1086;&#1088;&#1080;&#1090;&#1077;&#1090;&#1080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shkoAN\Desktop\&#1050;&#1086;&#1085;&#1082;&#1091;&#1088;&#1089;_&#1055;&#1088;&#1110;&#1086;&#1088;&#1080;&#1090;&#1077;&#1090;&#1080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shkoAN\Desktop\&#1050;&#1086;&#1085;&#1082;&#1091;&#1088;&#1089;_&#1055;&#1088;&#1110;&#1086;&#1088;&#1080;&#1090;&#1077;&#1090;&#1080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shkoAN\Desktop\&#1050;&#1086;&#1085;&#1082;&#1091;&#1088;&#1089;_&#1055;&#1088;&#1110;&#1086;&#1088;&#1080;&#1090;&#1077;&#1090;&#1080;.xls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shkoAN\Desktop\&#1044;&#1080;&#1085;&#1072;&#1084;&#1110;&#1082;&#1072;_&#1079;&#1072;&#1088;&#1072;&#1093;&#1091;&#1074;&#1072;&#1085;&#1085;&#1103;_&#1047;&#1053;&#1054;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shkoAN\Desktop\&#1044;&#1080;&#1085;&#1072;&#1084;&#1110;&#1082;&#1072;_&#1079;&#1072;&#1088;&#1072;&#1093;&#1091;&#1074;&#1072;&#1085;&#1085;&#1103;_&#1047;&#1053;&#1054;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806556548232806"/>
          <c:y val="8.2474503579063232E-2"/>
          <c:w val="0.83378857526792305"/>
          <c:h val="0.7869442216502283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noFill/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'[Конкурс_Пріоритети.xls]Розподіл пріоритети'!$B$43:$B$52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К</c:v>
                </c:pt>
              </c:strCache>
            </c:strRef>
          </c:cat>
          <c:val>
            <c:numRef>
              <c:f>'[Конкурс_Пріоритети.xls]Розподіл пріоритети'!$C$43:$C$52</c:f>
              <c:numCache>
                <c:formatCode>0.0%</c:formatCode>
                <c:ptCount val="10"/>
                <c:pt idx="0">
                  <c:v>0.11799999999999999</c:v>
                </c:pt>
                <c:pt idx="1">
                  <c:v>0.115</c:v>
                </c:pt>
                <c:pt idx="2">
                  <c:v>0.113</c:v>
                </c:pt>
                <c:pt idx="3">
                  <c:v>0.10199999999999999</c:v>
                </c:pt>
                <c:pt idx="4">
                  <c:v>9.0999999999999998E-2</c:v>
                </c:pt>
                <c:pt idx="5">
                  <c:v>7.5999999999999998E-2</c:v>
                </c:pt>
                <c:pt idx="6">
                  <c:v>6.4000000000000001E-2</c:v>
                </c:pt>
                <c:pt idx="7">
                  <c:v>5.0999999999999997E-2</c:v>
                </c:pt>
                <c:pt idx="8">
                  <c:v>3.9E-2</c:v>
                </c:pt>
                <c:pt idx="9">
                  <c:v>0.23100000000000001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52-468E-8B8C-C192F0D2D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8321568"/>
        <c:axId val="1"/>
      </c:barChart>
      <c:catAx>
        <c:axId val="308321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FFFFFF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08321568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778290993071594"/>
          <c:y val="3.4482787650514928E-2"/>
          <c:w val="0.87413394919168597"/>
          <c:h val="0.9218309705696738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70C0"/>
            </a:solidFill>
            <a:ln w="12700">
              <a:noFill/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99137755193825E-16"/>
                  <c:y val="-2.0477815699658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044-484B-A456-F8C668E9DE9F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[Конкурс_Пріоритети.xls]Конкурс_2017!$A$38:$A$65</c:f>
              <c:strCache>
                <c:ptCount val="28"/>
                <c:pt idx="0">
                  <c:v>073 Менеджмент</c:v>
                </c:pt>
                <c:pt idx="1">
                  <c:v>035 Філологія</c:v>
                </c:pt>
                <c:pt idx="2">
                  <c:v>121 Інженерія ПЗ</c:v>
                </c:pt>
                <c:pt idx="3">
                  <c:v>075 Маркетинг</c:v>
                </c:pt>
                <c:pt idx="4">
                  <c:v>123 Комп’ютерна інженерія</c:v>
                </c:pt>
                <c:pt idx="5">
                  <c:v>076 Підприємництво</c:v>
                </c:pt>
                <c:pt idx="6">
                  <c:v>072 Фінанси</c:v>
                </c:pt>
                <c:pt idx="7">
                  <c:v>051 Економіка</c:v>
                </c:pt>
                <c:pt idx="8">
                  <c:v>071 Облік</c:v>
                </c:pt>
                <c:pt idx="9">
                  <c:v>263 Цивільна безпека</c:v>
                </c:pt>
                <c:pt idx="10">
                  <c:v>122 Комп'ютерні науки</c:v>
                </c:pt>
                <c:pt idx="11">
                  <c:v>125 Кібербезпека</c:v>
                </c:pt>
                <c:pt idx="12">
                  <c:v>192 Будівництво</c:v>
                </c:pt>
                <c:pt idx="13">
                  <c:v>101 Екологія</c:v>
                </c:pt>
                <c:pt idx="14">
                  <c:v>274 Автомобільний транспорт</c:v>
                </c:pt>
                <c:pt idx="15">
                  <c:v>193 Геодезія</c:v>
                </c:pt>
                <c:pt idx="16">
                  <c:v>185 Нафтогазова інженерія</c:v>
                </c:pt>
                <c:pt idx="17">
                  <c:v>124 Системний аналіз</c:v>
                </c:pt>
                <c:pt idx="18">
                  <c:v>131 Прикладна механіка</c:v>
                </c:pt>
                <c:pt idx="19">
                  <c:v>275 Транспортні технології</c:v>
                </c:pt>
                <c:pt idx="20">
                  <c:v>133 Машинобудування</c:v>
                </c:pt>
                <c:pt idx="21">
                  <c:v>172 Телекомунікації</c:v>
                </c:pt>
                <c:pt idx="22">
                  <c:v>151 Автоматизація</c:v>
                </c:pt>
                <c:pt idx="23">
                  <c:v>183 Технології захисту</c:v>
                </c:pt>
                <c:pt idx="24">
                  <c:v>152 Метрологія</c:v>
                </c:pt>
                <c:pt idx="25">
                  <c:v>141 Електроенергетика</c:v>
                </c:pt>
                <c:pt idx="26">
                  <c:v>103 Науки про Землю</c:v>
                </c:pt>
                <c:pt idx="27">
                  <c:v>184 Гірництво</c:v>
                </c:pt>
              </c:strCache>
            </c:strRef>
          </c:cat>
          <c:val>
            <c:numRef>
              <c:f>[Конкурс_Пріоритети.xls]Конкурс_2017!$G$38:$G$65</c:f>
              <c:numCache>
                <c:formatCode>0.0</c:formatCode>
                <c:ptCount val="28"/>
                <c:pt idx="0">
                  <c:v>39.93333333333333</c:v>
                </c:pt>
                <c:pt idx="1">
                  <c:v>35.93333333333333</c:v>
                </c:pt>
                <c:pt idx="2">
                  <c:v>35.200000000000003</c:v>
                </c:pt>
                <c:pt idx="3">
                  <c:v>35.1</c:v>
                </c:pt>
                <c:pt idx="4">
                  <c:v>24.8</c:v>
                </c:pt>
                <c:pt idx="5">
                  <c:v>24.1</c:v>
                </c:pt>
                <c:pt idx="6">
                  <c:v>23.46153846153846</c:v>
                </c:pt>
                <c:pt idx="7">
                  <c:v>20.25</c:v>
                </c:pt>
                <c:pt idx="8">
                  <c:v>18.2</c:v>
                </c:pt>
                <c:pt idx="9">
                  <c:v>17</c:v>
                </c:pt>
                <c:pt idx="10">
                  <c:v>15.5625</c:v>
                </c:pt>
                <c:pt idx="11">
                  <c:v>10.755102040816327</c:v>
                </c:pt>
                <c:pt idx="12">
                  <c:v>10.454545454545455</c:v>
                </c:pt>
                <c:pt idx="13">
                  <c:v>8.75</c:v>
                </c:pt>
                <c:pt idx="14">
                  <c:v>7.833333333333333</c:v>
                </c:pt>
                <c:pt idx="15">
                  <c:v>6.4444444444444446</c:v>
                </c:pt>
                <c:pt idx="16">
                  <c:v>6.4</c:v>
                </c:pt>
                <c:pt idx="17">
                  <c:v>6.371428571428571</c:v>
                </c:pt>
                <c:pt idx="18">
                  <c:v>6.083333333333333</c:v>
                </c:pt>
                <c:pt idx="19">
                  <c:v>5.333333333333333</c:v>
                </c:pt>
                <c:pt idx="20">
                  <c:v>5.1304347826086953</c:v>
                </c:pt>
                <c:pt idx="21">
                  <c:v>5</c:v>
                </c:pt>
                <c:pt idx="22">
                  <c:v>4.371428571428571</c:v>
                </c:pt>
                <c:pt idx="23">
                  <c:v>3.9</c:v>
                </c:pt>
                <c:pt idx="24">
                  <c:v>3.7</c:v>
                </c:pt>
                <c:pt idx="25">
                  <c:v>2.4571428571428573</c:v>
                </c:pt>
                <c:pt idx="26">
                  <c:v>1.5441176470588236</c:v>
                </c:pt>
                <c:pt idx="27">
                  <c:v>0.73448275862068968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44-484B-A456-F8C668E9DE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9324616"/>
        <c:axId val="1"/>
      </c:barChart>
      <c:catAx>
        <c:axId val="42932461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Times New Roman CYR"/>
                <a:ea typeface="Times New Roman CYR"/>
                <a:cs typeface="Times New Roman CYR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40"/>
        </c:scaling>
        <c:delete val="0"/>
        <c:axPos val="t"/>
        <c:majorGridlines>
          <c:spPr>
            <a:ln w="3175">
              <a:solidFill>
                <a:srgbClr val="FFFFFF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50" b="1" i="0" u="none" strike="noStrike" baseline="0">
                <a:solidFill>
                  <a:srgbClr val="000000"/>
                </a:solidFill>
                <a:latin typeface="Times New Roman CYR"/>
                <a:ea typeface="Times New Roman CYR"/>
                <a:cs typeface="Times New Roman CYR"/>
              </a:defRPr>
            </a:pPr>
            <a:endParaRPr lang="en-US"/>
          </a:p>
        </c:txPr>
        <c:crossAx val="429324616"/>
        <c:crosses val="autoZero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77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365515559577648E-2"/>
          <c:y val="2.7932960893854747E-2"/>
          <c:w val="0.8969082198017565"/>
          <c:h val="0.6773743016759776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 w="12700">
              <a:noFill/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Times New Roman CYR"/>
                    <a:ea typeface="Times New Roman CYR"/>
                    <a:cs typeface="Times New Roman CYR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[Конкурс_Пріоритети.xls]Конкурс_2017!$A$69:$A$89</c:f>
              <c:strCache>
                <c:ptCount val="21"/>
                <c:pt idx="0">
                  <c:v>072 Фінанси</c:v>
                </c:pt>
                <c:pt idx="1">
                  <c:v>121 Інженерія ПЗ</c:v>
                </c:pt>
                <c:pt idx="2">
                  <c:v>075 Маркетинг</c:v>
                </c:pt>
                <c:pt idx="3">
                  <c:v>274 Автомобільний транспорт</c:v>
                </c:pt>
                <c:pt idx="4">
                  <c:v>073 Менеджмент</c:v>
                </c:pt>
                <c:pt idx="5">
                  <c:v>123 Комп’ютерна інженерія</c:v>
                </c:pt>
                <c:pt idx="6">
                  <c:v>101 Екологія</c:v>
                </c:pt>
                <c:pt idx="7">
                  <c:v>131 Прикладна механіка</c:v>
                </c:pt>
                <c:pt idx="8">
                  <c:v>183 Технології захисту</c:v>
                </c:pt>
                <c:pt idx="9">
                  <c:v>275 Транспортні технології</c:v>
                </c:pt>
                <c:pt idx="10">
                  <c:v>192 Будівництво</c:v>
                </c:pt>
                <c:pt idx="11">
                  <c:v>133 Машинобудування</c:v>
                </c:pt>
                <c:pt idx="12">
                  <c:v>172 Телекомунікації</c:v>
                </c:pt>
                <c:pt idx="13">
                  <c:v>124 Системний аналіз</c:v>
                </c:pt>
                <c:pt idx="14">
                  <c:v>141 Електроенергетика</c:v>
                </c:pt>
                <c:pt idx="15">
                  <c:v>051 Економіка</c:v>
                </c:pt>
                <c:pt idx="16">
                  <c:v>122 Комп'ютерні науки</c:v>
                </c:pt>
                <c:pt idx="17">
                  <c:v>151 Автоматизація</c:v>
                </c:pt>
                <c:pt idx="18">
                  <c:v>184 Гірництво</c:v>
                </c:pt>
                <c:pt idx="19">
                  <c:v>193 Геодезія та землеустрій</c:v>
                </c:pt>
                <c:pt idx="20">
                  <c:v>185 Нафтогазова інженерія</c:v>
                </c:pt>
              </c:strCache>
            </c:strRef>
          </c:cat>
          <c:val>
            <c:numRef>
              <c:f>[Конкурс_Пріоритети.xls]Конкурс_2017!$F$69:$F$89</c:f>
              <c:numCache>
                <c:formatCode>0.0</c:formatCode>
                <c:ptCount val="21"/>
                <c:pt idx="0">
                  <c:v>4.666666666666667</c:v>
                </c:pt>
                <c:pt idx="1">
                  <c:v>4.4666666666666668</c:v>
                </c:pt>
                <c:pt idx="2">
                  <c:v>4.333333333333333</c:v>
                </c:pt>
                <c:pt idx="3">
                  <c:v>3.8</c:v>
                </c:pt>
                <c:pt idx="4">
                  <c:v>3.2</c:v>
                </c:pt>
                <c:pt idx="5">
                  <c:v>3.2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2.8</c:v>
                </c:pt>
                <c:pt idx="10">
                  <c:v>2.6</c:v>
                </c:pt>
                <c:pt idx="11">
                  <c:v>2.4</c:v>
                </c:pt>
                <c:pt idx="12">
                  <c:v>2.2857142857142856</c:v>
                </c:pt>
                <c:pt idx="13">
                  <c:v>2.2000000000000002</c:v>
                </c:pt>
                <c:pt idx="14">
                  <c:v>1.8833333333333333</c:v>
                </c:pt>
                <c:pt idx="15">
                  <c:v>1.4</c:v>
                </c:pt>
                <c:pt idx="16">
                  <c:v>1.375</c:v>
                </c:pt>
                <c:pt idx="17">
                  <c:v>1.2666666666666666</c:v>
                </c:pt>
                <c:pt idx="18">
                  <c:v>1.0214285714285714</c:v>
                </c:pt>
                <c:pt idx="19">
                  <c:v>1</c:v>
                </c:pt>
                <c:pt idx="20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FA-43E2-A00B-6C39448A81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9330520"/>
        <c:axId val="1"/>
      </c:barChart>
      <c:catAx>
        <c:axId val="429330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 CYR"/>
                <a:ea typeface="Times New Roman CYR"/>
                <a:cs typeface="Times New Roman CYR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FFFFFF"/>
              </a:solidFill>
              <a:prstDash val="solid"/>
            </a:ln>
          </c:spPr>
        </c:majorGridlines>
        <c:numFmt formatCode="0.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50" b="1" i="0" u="none" strike="noStrike" baseline="0">
                <a:solidFill>
                  <a:srgbClr val="000000"/>
                </a:solidFill>
                <a:latin typeface="Times New Roman CYR"/>
                <a:ea typeface="Times New Roman CYR"/>
                <a:cs typeface="Times New Roman CYR"/>
              </a:defRPr>
            </a:pPr>
            <a:endParaRPr lang="en-US"/>
          </a:p>
        </c:txPr>
        <c:crossAx val="4293305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186333675990623E-2"/>
          <c:y val="1.1968880909634948E-2"/>
          <c:w val="0.93071913418479968"/>
          <c:h val="0.6432295972279178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6633"/>
            </a:solidFill>
            <a:ln w="63500">
              <a:noFill/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[Конкурс_Пріоритети.xls]Конкурс_2017!$A$93:$A$119</c:f>
              <c:strCache>
                <c:ptCount val="27"/>
                <c:pt idx="0">
                  <c:v>035 Філологія</c:v>
                </c:pt>
                <c:pt idx="1">
                  <c:v>051 Економіка</c:v>
                </c:pt>
                <c:pt idx="2">
                  <c:v>075 Маркетинг</c:v>
                </c:pt>
                <c:pt idx="3">
                  <c:v>121 Інженерія ПЗ</c:v>
                </c:pt>
                <c:pt idx="4">
                  <c:v>073 Менеджмент</c:v>
                </c:pt>
                <c:pt idx="5">
                  <c:v>076 Підприємництво</c:v>
                </c:pt>
                <c:pt idx="6">
                  <c:v>072 Фінанси</c:v>
                </c:pt>
                <c:pt idx="7">
                  <c:v>124 Системний аналіз</c:v>
                </c:pt>
                <c:pt idx="8">
                  <c:v>071 Облік</c:v>
                </c:pt>
                <c:pt idx="9">
                  <c:v>125 Кібербезпека</c:v>
                </c:pt>
                <c:pt idx="10">
                  <c:v>122 Комп'ютерні науки</c:v>
                </c:pt>
                <c:pt idx="11">
                  <c:v>123 Комп’ютерна інженерія</c:v>
                </c:pt>
                <c:pt idx="12">
                  <c:v>192 Будівництво</c:v>
                </c:pt>
                <c:pt idx="13">
                  <c:v>193 Геодезія</c:v>
                </c:pt>
                <c:pt idx="14">
                  <c:v>101 Екологія</c:v>
                </c:pt>
                <c:pt idx="15">
                  <c:v>263 Цивільна безпека</c:v>
                </c:pt>
                <c:pt idx="16">
                  <c:v>185 Нафтогазова інженерія</c:v>
                </c:pt>
                <c:pt idx="17">
                  <c:v>274 Автомобільний транспорт</c:v>
                </c:pt>
                <c:pt idx="18">
                  <c:v>151 Автоматизація</c:v>
                </c:pt>
                <c:pt idx="19">
                  <c:v>275 Транспортні технології</c:v>
                </c:pt>
                <c:pt idx="20">
                  <c:v>103 Науки про Землю</c:v>
                </c:pt>
                <c:pt idx="21">
                  <c:v>172 Телекомунікації</c:v>
                </c:pt>
                <c:pt idx="22">
                  <c:v>133 Машинобудування</c:v>
                </c:pt>
                <c:pt idx="23">
                  <c:v>184 Гірництво</c:v>
                </c:pt>
                <c:pt idx="24">
                  <c:v>152 Метрологія</c:v>
                </c:pt>
                <c:pt idx="25">
                  <c:v>131 Прикладна механіка</c:v>
                </c:pt>
                <c:pt idx="26">
                  <c:v>141 Електроенергетика</c:v>
                </c:pt>
              </c:strCache>
            </c:strRef>
          </c:cat>
          <c:val>
            <c:numRef>
              <c:f>[Конкурс_Пріоритети.xls]Конкурс_2017!$I$93:$I$119</c:f>
              <c:numCache>
                <c:formatCode>General</c:formatCode>
                <c:ptCount val="27"/>
                <c:pt idx="0">
                  <c:v>188.16</c:v>
                </c:pt>
                <c:pt idx="1">
                  <c:v>182.15</c:v>
                </c:pt>
                <c:pt idx="2">
                  <c:v>180.99</c:v>
                </c:pt>
                <c:pt idx="3">
                  <c:v>180.49</c:v>
                </c:pt>
                <c:pt idx="4">
                  <c:v>179.58</c:v>
                </c:pt>
                <c:pt idx="5">
                  <c:v>176.24</c:v>
                </c:pt>
                <c:pt idx="6">
                  <c:v>175.54</c:v>
                </c:pt>
                <c:pt idx="7">
                  <c:v>174.93</c:v>
                </c:pt>
                <c:pt idx="8">
                  <c:v>172.96</c:v>
                </c:pt>
                <c:pt idx="9">
                  <c:v>171.8</c:v>
                </c:pt>
                <c:pt idx="10">
                  <c:v>170.59</c:v>
                </c:pt>
                <c:pt idx="11">
                  <c:v>166.07</c:v>
                </c:pt>
                <c:pt idx="12">
                  <c:v>160.19</c:v>
                </c:pt>
                <c:pt idx="13">
                  <c:v>160.03</c:v>
                </c:pt>
                <c:pt idx="14">
                  <c:v>156.94999999999999</c:v>
                </c:pt>
                <c:pt idx="15">
                  <c:v>154.38</c:v>
                </c:pt>
                <c:pt idx="16">
                  <c:v>149.99</c:v>
                </c:pt>
                <c:pt idx="17">
                  <c:v>148.57</c:v>
                </c:pt>
                <c:pt idx="18">
                  <c:v>148.13999999999999</c:v>
                </c:pt>
                <c:pt idx="19">
                  <c:v>147.66</c:v>
                </c:pt>
                <c:pt idx="20">
                  <c:v>142.68</c:v>
                </c:pt>
                <c:pt idx="21">
                  <c:v>139.18</c:v>
                </c:pt>
                <c:pt idx="22">
                  <c:v>138.91999999999999</c:v>
                </c:pt>
                <c:pt idx="23">
                  <c:v>138.83000000000001</c:v>
                </c:pt>
                <c:pt idx="24">
                  <c:v>137.18</c:v>
                </c:pt>
                <c:pt idx="25">
                  <c:v>132.12</c:v>
                </c:pt>
                <c:pt idx="26">
                  <c:v>128.53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45-401E-BA4A-806EEE0FC4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9332488"/>
        <c:axId val="1"/>
      </c:barChart>
      <c:catAx>
        <c:axId val="429332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75" b="1" i="0" u="none" strike="noStrike" baseline="0">
                <a:solidFill>
                  <a:srgbClr val="000000"/>
                </a:solidFill>
                <a:latin typeface="Times New Roman CYR"/>
                <a:ea typeface="Times New Roman CYR"/>
                <a:cs typeface="Times New Roman CYR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200"/>
          <c:min val="120"/>
        </c:scaling>
        <c:delete val="1"/>
        <c:axPos val="l"/>
        <c:majorGridlines>
          <c:spPr>
            <a:ln w="3175">
              <a:solidFill>
                <a:srgbClr val="FFFFFF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crossAx val="429332488"/>
        <c:crosses val="autoZero"/>
        <c:crossBetween val="between"/>
        <c:maj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740074018311534E-2"/>
          <c:y val="7.5862749820452574E-2"/>
          <c:w val="0.91406459268096774"/>
          <c:h val="0.677795569789164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'[Динаміка_зарахування_ЗНО.xls]2017'!$B$8</c:f>
              <c:strCache>
                <c:ptCount val="1"/>
                <c:pt idx="0">
                  <c:v>Денна (бюджет)</c:v>
                </c:pt>
              </c:strCache>
            </c:strRef>
          </c:tx>
          <c:spPr>
            <a:solidFill>
              <a:srgbClr val="7030A0">
                <a:alpha val="7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1778254840835432E-3"/>
                  <c:y val="-1.88619188033353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FA9-4121-B3B6-92C868FA28B0}"/>
                </c:ext>
              </c:extLst>
            </c:dLbl>
            <c:dLbl>
              <c:idx val="1"/>
              <c:layout>
                <c:manualLayout>
                  <c:x val="-6.3556509681671298E-3"/>
                  <c:y val="-1.3350734788372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FA9-4121-B3B6-92C868FA28B0}"/>
                </c:ext>
              </c:extLst>
            </c:dLbl>
            <c:dLbl>
              <c:idx val="2"/>
              <c:layout>
                <c:manualLayout>
                  <c:x val="-4.7667382261253038E-3"/>
                  <c:y val="5.93840926399656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FA9-4121-B3B6-92C868FA28B0}"/>
                </c:ext>
              </c:extLst>
            </c:dLbl>
            <c:dLbl>
              <c:idx val="3"/>
              <c:layout>
                <c:manualLayout>
                  <c:x val="0"/>
                  <c:y val="-1.33507347883727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FA9-4121-B3B6-92C868FA28B0}"/>
                </c:ext>
              </c:extLst>
            </c:dLbl>
            <c:dLbl>
              <c:idx val="4"/>
              <c:layout>
                <c:manualLayout>
                  <c:x val="-1.5889127420417679E-3"/>
                  <c:y val="3.18281725651523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FA9-4121-B3B6-92C868FA28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'[Динаміка_зарахування_ЗНО.xls]2017'!$C$7:$G$7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'[Динаміка_зарахування_ЗНО.xls]2017'!$C$8:$G$8</c:f>
              <c:numCache>
                <c:formatCode>General</c:formatCode>
                <c:ptCount val="5"/>
                <c:pt idx="0">
                  <c:v>1100</c:v>
                </c:pt>
                <c:pt idx="1">
                  <c:v>1082</c:v>
                </c:pt>
                <c:pt idx="2">
                  <c:v>994</c:v>
                </c:pt>
                <c:pt idx="3">
                  <c:v>924</c:v>
                </c:pt>
                <c:pt idx="4">
                  <c:v>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A9-4121-B3B6-92C868FA28B0}"/>
            </c:ext>
          </c:extLst>
        </c:ser>
        <c:ser>
          <c:idx val="1"/>
          <c:order val="1"/>
          <c:tx>
            <c:strRef>
              <c:f>'[Динаміка_зарахування_ЗНО.xls]2017'!$B$9</c:f>
              <c:strCache>
                <c:ptCount val="1"/>
                <c:pt idx="0">
                  <c:v>Денна (контракт)</c:v>
                </c:pt>
              </c:strCache>
            </c:strRef>
          </c:tx>
          <c:spPr>
            <a:solidFill>
              <a:srgbClr val="3333CC">
                <a:alpha val="7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9445637102088396E-3"/>
                  <c:y val="8.694001271477836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FA9-4121-B3B6-92C868FA28B0}"/>
                </c:ext>
              </c:extLst>
            </c:dLbl>
            <c:dLbl>
              <c:idx val="1"/>
              <c:layout>
                <c:manualLayout>
                  <c:x val="4.7667382261253038E-3"/>
                  <c:y val="-7.83955077341005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FA9-4121-B3B6-92C868FA28B0}"/>
                </c:ext>
              </c:extLst>
            </c:dLbl>
            <c:dLbl>
              <c:idx val="2"/>
              <c:layout>
                <c:manualLayout>
                  <c:x val="1.5889127420417679E-3"/>
                  <c:y val="3.1828172565151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FA9-4121-B3B6-92C868FA28B0}"/>
                </c:ext>
              </c:extLst>
            </c:dLbl>
            <c:dLbl>
              <c:idx val="3"/>
              <c:layout>
                <c:manualLayout>
                  <c:x val="0"/>
                  <c:y val="3.1828172565151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FA9-4121-B3B6-92C868FA28B0}"/>
                </c:ext>
              </c:extLst>
            </c:dLbl>
            <c:dLbl>
              <c:idx val="4"/>
              <c:layout>
                <c:manualLayout>
                  <c:x val="6.3556509681669546E-3"/>
                  <c:y val="-1.05951427808913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FA9-4121-B3B6-92C868FA28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'[Динаміка_зарахування_ЗНО.xls]2017'!$C$7:$G$7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'[Динаміка_зарахування_ЗНО.xls]2017'!$C$9:$G$9</c:f>
              <c:numCache>
                <c:formatCode>General</c:formatCode>
                <c:ptCount val="5"/>
                <c:pt idx="0">
                  <c:v>559</c:v>
                </c:pt>
                <c:pt idx="1">
                  <c:v>620</c:v>
                </c:pt>
                <c:pt idx="2">
                  <c:v>511</c:v>
                </c:pt>
                <c:pt idx="3">
                  <c:v>513</c:v>
                </c:pt>
                <c:pt idx="4">
                  <c:v>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A9-4121-B3B6-92C868FA28B0}"/>
            </c:ext>
          </c:extLst>
        </c:ser>
        <c:ser>
          <c:idx val="2"/>
          <c:order val="2"/>
          <c:tx>
            <c:strRef>
              <c:f>'[Динаміка_зарахування_ЗНО.xls]2017'!$B$10</c:f>
              <c:strCache>
                <c:ptCount val="1"/>
                <c:pt idx="0">
                  <c:v>Заочна (бюджет)</c:v>
                </c:pt>
              </c:strCache>
            </c:strRef>
          </c:tx>
          <c:spPr>
            <a:solidFill>
              <a:srgbClr val="00B050">
                <a:alpha val="7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93840926399646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FA9-4121-B3B6-92C868FA28B0}"/>
                </c:ext>
              </c:extLst>
            </c:dLbl>
            <c:dLbl>
              <c:idx val="1"/>
              <c:layout>
                <c:manualLayout>
                  <c:x val="-1.5889127420417679E-3"/>
                  <c:y val="3.18281725651513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FA9-4121-B3B6-92C868FA28B0}"/>
                </c:ext>
              </c:extLst>
            </c:dLbl>
            <c:dLbl>
              <c:idx val="2"/>
              <c:layout>
                <c:manualLayout>
                  <c:x val="-1.588912742041826E-3"/>
                  <c:y val="-6.74208743688717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FA9-4121-B3B6-92C868FA28B0}"/>
                </c:ext>
              </c:extLst>
            </c:dLbl>
            <c:dLbl>
              <c:idx val="3"/>
              <c:layout>
                <c:manualLayout>
                  <c:x val="-3.1778254840835359E-3"/>
                  <c:y val="-1.29551879986373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3FA9-4121-B3B6-92C868FA28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'[Динаміка_зарахування_ЗНО.xls]2017'!$C$7:$G$7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'[Динаміка_зарахування_ЗНО.xls]2017'!$C$10:$G$10</c:f>
              <c:numCache>
                <c:formatCode>General</c:formatCode>
                <c:ptCount val="5"/>
                <c:pt idx="0">
                  <c:v>121</c:v>
                </c:pt>
                <c:pt idx="1">
                  <c:v>114</c:v>
                </c:pt>
                <c:pt idx="2">
                  <c:v>71</c:v>
                </c:pt>
                <c:pt idx="3">
                  <c:v>60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A9-4121-B3B6-92C868FA28B0}"/>
            </c:ext>
          </c:extLst>
        </c:ser>
        <c:ser>
          <c:idx val="3"/>
          <c:order val="3"/>
          <c:tx>
            <c:strRef>
              <c:f>'[Динаміка_зарахування_ЗНО.xls]2017'!$B$11</c:f>
              <c:strCache>
                <c:ptCount val="1"/>
                <c:pt idx="0">
                  <c:v>Заочна (контракт)</c:v>
                </c:pt>
              </c:strCache>
            </c:strRef>
          </c:tx>
          <c:spPr>
            <a:solidFill>
              <a:schemeClr val="accent4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9129730428300766E-17"/>
                  <c:y val="-1.05951427808913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FA9-4121-B3B6-92C868FA28B0}"/>
                </c:ext>
              </c:extLst>
            </c:dLbl>
            <c:dLbl>
              <c:idx val="1"/>
              <c:layout>
                <c:manualLayout>
                  <c:x val="-1.588912742041826E-3"/>
                  <c:y val="8.69400127147788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FA9-4121-B3B6-92C868FA28B0}"/>
                </c:ext>
              </c:extLst>
            </c:dLbl>
            <c:dLbl>
              <c:idx val="2"/>
              <c:layout>
                <c:manualLayout>
                  <c:x val="0"/>
                  <c:y val="-7.83955077341005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FA9-4121-B3B6-92C868FA28B0}"/>
                </c:ext>
              </c:extLst>
            </c:dLbl>
            <c:dLbl>
              <c:idx val="3"/>
              <c:layout>
                <c:manualLayout>
                  <c:x val="0"/>
                  <c:y val="-5.08395876592883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FA9-4121-B3B6-92C868FA28B0}"/>
                </c:ext>
              </c:extLst>
            </c:dLbl>
            <c:dLbl>
              <c:idx val="4"/>
              <c:layout>
                <c:manualLayout>
                  <c:x val="-1.1651892171320307E-16"/>
                  <c:y val="4.272252490339155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FA9-4121-B3B6-92C868FA28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'[Динаміка_зарахування_ЗНО.xls]2017'!$C$7:$G$7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'[Динаміка_зарахування_ЗНО.xls]2017'!$C$11:$G$11</c:f>
              <c:numCache>
                <c:formatCode>General</c:formatCode>
                <c:ptCount val="5"/>
                <c:pt idx="0">
                  <c:v>745</c:v>
                </c:pt>
                <c:pt idx="1">
                  <c:v>523</c:v>
                </c:pt>
                <c:pt idx="2">
                  <c:v>291</c:v>
                </c:pt>
                <c:pt idx="3">
                  <c:v>323</c:v>
                </c:pt>
                <c:pt idx="4">
                  <c:v>330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FA9-4121-B3B6-92C868FA28B0}"/>
            </c:ext>
          </c:extLst>
        </c:ser>
        <c:ser>
          <c:idx val="4"/>
          <c:order val="4"/>
          <c:tx>
            <c:strRef>
              <c:f>'[Динаміка_зарахування_ЗНО.xls]2017'!$B$12</c:f>
              <c:strCache>
                <c:ptCount val="1"/>
                <c:pt idx="0">
                  <c:v>Вечірня</c:v>
                </c:pt>
              </c:strCache>
            </c:strRef>
          </c:tx>
          <c:spPr>
            <a:solidFill>
              <a:srgbClr val="CC6600">
                <a:alpha val="7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1778254840835649E-3"/>
                  <c:y val="-1.63443491920907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FA9-4121-B3B6-92C868FA28B0}"/>
                </c:ext>
              </c:extLst>
            </c:dLbl>
            <c:dLbl>
              <c:idx val="1"/>
              <c:layout>
                <c:manualLayout>
                  <c:x val="1.5889127420417096E-3"/>
                  <c:y val="-5.45910983529370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3FA9-4121-B3B6-92C868FA28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'[Динаміка_зарахування_ЗНО.xls]2017'!$C$7:$G$7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'[Динаміка_зарахування_ЗНО.xls]2017'!$C$12:$G$12</c:f>
              <c:numCache>
                <c:formatCode>General</c:formatCode>
                <c:ptCount val="5"/>
                <c:pt idx="0">
                  <c:v>54</c:v>
                </c:pt>
                <c:pt idx="1">
                  <c:v>44</c:v>
                </c:pt>
                <c:pt idx="2">
                  <c:v>17</c:v>
                </c:pt>
                <c:pt idx="3">
                  <c:v>25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FA9-4121-B3B6-92C868FA28B0}"/>
            </c:ext>
          </c:extLst>
        </c:ser>
        <c:ser>
          <c:idx val="5"/>
          <c:order val="5"/>
          <c:tx>
            <c:strRef>
              <c:f>'[Динаміка_зарахування_ЗНО.xls]2017'!$B$13</c:f>
              <c:strCache>
                <c:ptCount val="1"/>
                <c:pt idx="0">
                  <c:v>Екстернат</c:v>
                </c:pt>
              </c:strCache>
            </c:strRef>
          </c:tx>
          <c:spPr>
            <a:solidFill>
              <a:srgbClr val="990000">
                <a:alpha val="7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1778254840835359E-3"/>
                  <c:y val="1.16537674584111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3FA9-4121-B3B6-92C868FA28B0}"/>
                </c:ext>
              </c:extLst>
            </c:dLbl>
            <c:dLbl>
              <c:idx val="1"/>
              <c:layout>
                <c:manualLayout>
                  <c:x val="1.5889127420417679E-3"/>
                  <c:y val="6.4025203902959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3FA9-4121-B3B6-92C868FA28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'[Динаміка_зарахування_ЗНО.xls]2017'!$C$7:$G$7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'[Динаміка_зарахування_ЗНО.xls]2017'!$C$13:$G$13</c:f>
              <c:numCache>
                <c:formatCode>General</c:formatCode>
                <c:ptCount val="5"/>
                <c:pt idx="0">
                  <c:v>85</c:v>
                </c:pt>
                <c:pt idx="1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FA9-4121-B3B6-92C868FA28B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272808288"/>
        <c:axId val="1"/>
      </c:barChart>
      <c:catAx>
        <c:axId val="272808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2808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999956211066163E-2"/>
          <c:y val="0.82906108084299412"/>
          <c:w val="0.89999996246662817"/>
          <c:h val="0.154405367112117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755793420912736E-2"/>
          <c:y val="7.2916852103810895E-2"/>
          <c:w val="0.90574193516695833"/>
          <c:h val="0.684052354397898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'[Динаміка_зарахування_ЗНО.xls]2017'!$B$45</c:f>
              <c:strCache>
                <c:ptCount val="1"/>
                <c:pt idx="0">
                  <c:v>Денна (бюджет)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 w="25400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'[Динаміка_зарахування_ЗНО.xls]2017'!$C$44:$G$44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'[Динаміка_зарахування_ЗНО.xls]2017'!$C$45:$G$45</c:f>
              <c:numCache>
                <c:formatCode>General</c:formatCode>
                <c:ptCount val="5"/>
                <c:pt idx="0">
                  <c:v>863</c:v>
                </c:pt>
                <c:pt idx="1">
                  <c:v>839</c:v>
                </c:pt>
                <c:pt idx="2">
                  <c:v>622</c:v>
                </c:pt>
                <c:pt idx="3">
                  <c:v>811</c:v>
                </c:pt>
                <c:pt idx="4">
                  <c:v>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E1-417C-89B7-3F2731390B45}"/>
            </c:ext>
          </c:extLst>
        </c:ser>
        <c:ser>
          <c:idx val="1"/>
          <c:order val="1"/>
          <c:tx>
            <c:strRef>
              <c:f>'[Динаміка_зарахування_ЗНО.xls]2017'!$B$46</c:f>
              <c:strCache>
                <c:ptCount val="1"/>
                <c:pt idx="0">
                  <c:v>Денна (контракт)</c:v>
                </c:pt>
              </c:strCache>
            </c:strRef>
          </c:tx>
          <c:spPr>
            <a:solidFill>
              <a:schemeClr val="accent4">
                <a:tint val="7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4A5C6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60E1-417C-89B7-3F2731390B45}"/>
              </c:ext>
            </c:extLst>
          </c:dPt>
          <c:dLbls>
            <c:spPr>
              <a:noFill/>
              <a:ln w="25400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'[Динаміка_зарахування_ЗНО.xls]2017'!$C$44:$G$44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'[Динаміка_зарахування_ЗНО.xls]2017'!$C$46:$G$46</c:f>
              <c:numCache>
                <c:formatCode>General</c:formatCode>
                <c:ptCount val="5"/>
                <c:pt idx="0">
                  <c:v>501</c:v>
                </c:pt>
                <c:pt idx="1">
                  <c:v>470</c:v>
                </c:pt>
                <c:pt idx="2">
                  <c:v>381</c:v>
                </c:pt>
                <c:pt idx="3">
                  <c:v>340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E1-417C-89B7-3F2731390B45}"/>
            </c:ext>
          </c:extLst>
        </c:ser>
        <c:ser>
          <c:idx val="2"/>
          <c:order val="2"/>
          <c:tx>
            <c:strRef>
              <c:f>'[Динаміка_зарахування_ЗНО.xls]2017'!$B$47</c:f>
              <c:strCache>
                <c:ptCount val="1"/>
                <c:pt idx="0">
                  <c:v>Заочна (бюджет)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 w="25400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'[Динаміка_зарахування_ЗНО.xls]2017'!$C$44:$G$44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'[Динаміка_зарахування_ЗНО.xls]2017'!$C$47:$G$47</c:f>
              <c:numCache>
                <c:formatCode>General</c:formatCode>
                <c:ptCount val="5"/>
                <c:pt idx="0">
                  <c:v>102</c:v>
                </c:pt>
                <c:pt idx="1">
                  <c:v>79</c:v>
                </c:pt>
                <c:pt idx="2">
                  <c:v>18</c:v>
                </c:pt>
                <c:pt idx="3">
                  <c:v>84</c:v>
                </c:pt>
                <c:pt idx="4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E1-417C-89B7-3F2731390B45}"/>
            </c:ext>
          </c:extLst>
        </c:ser>
        <c:ser>
          <c:idx val="3"/>
          <c:order val="3"/>
          <c:tx>
            <c:strRef>
              <c:f>'[Динаміка_зарахування_ЗНО.xls]2017'!$B$48</c:f>
              <c:strCache>
                <c:ptCount val="1"/>
                <c:pt idx="0">
                  <c:v>Заочна (контракт)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 w="25400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'[Динаміка_зарахування_ЗНО.xls]2017'!$C$44:$G$44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'[Динаміка_зарахування_ЗНО.xls]2017'!$C$48:$G$48</c:f>
              <c:numCache>
                <c:formatCode>General</c:formatCode>
                <c:ptCount val="5"/>
                <c:pt idx="0">
                  <c:v>823</c:v>
                </c:pt>
                <c:pt idx="1">
                  <c:v>611</c:v>
                </c:pt>
                <c:pt idx="2">
                  <c:v>541</c:v>
                </c:pt>
                <c:pt idx="3">
                  <c:v>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0E1-417C-89B7-3F2731390B45}"/>
            </c:ext>
          </c:extLst>
        </c:ser>
        <c:ser>
          <c:idx val="4"/>
          <c:order val="4"/>
          <c:tx>
            <c:strRef>
              <c:f>'[Динаміка_зарахування_ЗНО.xls]2017'!$B$49</c:f>
              <c:strCache>
                <c:ptCount val="1"/>
                <c:pt idx="0">
                  <c:v>Вечірня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 w="25400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'[Динаміка_зарахування_ЗНО.xls]2017'!$C$44:$G$44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'[Динаміка_зарахування_ЗНО.xls]2017'!$C$49:$G$49</c:f>
              <c:numCache>
                <c:formatCode>General</c:formatCode>
                <c:ptCount val="5"/>
                <c:pt idx="0">
                  <c:v>131</c:v>
                </c:pt>
                <c:pt idx="1">
                  <c:v>95</c:v>
                </c:pt>
                <c:pt idx="2">
                  <c:v>106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0E1-417C-89B7-3F2731390B45}"/>
            </c:ext>
          </c:extLst>
        </c:ser>
        <c:ser>
          <c:idx val="5"/>
          <c:order val="5"/>
          <c:tx>
            <c:strRef>
              <c:f>'[Динаміка_зарахування_ЗНО.xls]2017'!$B$50</c:f>
              <c:strCache>
                <c:ptCount val="1"/>
                <c:pt idx="0">
                  <c:v>Екстернат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 w="25400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'[Динаміка_зарахування_ЗНО.xls]2017'!$C$44:$G$44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'[Динаміка_зарахування_ЗНО.xls]2017'!$C$50:$G$50</c:f>
              <c:numCache>
                <c:formatCode>General</c:formatCode>
                <c:ptCount val="5"/>
                <c:pt idx="0">
                  <c:v>91</c:v>
                </c:pt>
                <c:pt idx="1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0E1-417C-89B7-3F2731390B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308322224"/>
        <c:axId val="1"/>
      </c:barChart>
      <c:catAx>
        <c:axId val="308322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rgbClr val="000000"/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FFFFFF"/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rgbClr val="000000"/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308322224"/>
        <c:crosses val="autoZero"/>
        <c:crossBetween val="between"/>
      </c:valAx>
      <c:spPr>
        <a:solidFill>
          <a:srgbClr val="FFFFFF"/>
        </a:solidFill>
        <a:ln w="25400">
          <a:noFill/>
        </a:ln>
        <a:effectLst/>
      </c:spPr>
    </c:plotArea>
    <c:legend>
      <c:legendPos val="b"/>
      <c:overlay val="0"/>
      <c:spPr>
        <a:solidFill>
          <a:srgbClr val="FFFFFF"/>
        </a:solidFill>
        <a:ln w="2540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85" b="1" i="0" u="none" strike="noStrike" kern="1200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6350" cap="flat" cmpd="sng" algn="ctr">
      <a:noFill/>
      <a:prstDash val="solid"/>
    </a:ln>
    <a:effectLst/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73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3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73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73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fld id="{4C6B3817-D57B-45D9-AAD3-A519BD39FDA0}" type="slidenum">
              <a:rPr lang="ru-RU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217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E6A398-B014-49EB-8B98-A28C44D95A3E}" type="slidenum">
              <a:rPr lang="ru-RU"/>
              <a:pPr/>
              <a:t>15</a:t>
            </a:fld>
            <a:endParaRPr lang="ru-RU"/>
          </a:p>
        </p:txBody>
      </p:sp>
      <p:sp>
        <p:nvSpPr>
          <p:cNvPr id="516098" name="Rectangle 7"/>
          <p:cNvSpPr txBox="1">
            <a:spLocks noGrp="1" noChangeArrowheads="1"/>
          </p:cNvSpPr>
          <p:nvPr/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46" tIns="46223" rIns="92446" bIns="46223" anchor="b"/>
          <a:lstStyle>
            <a:lvl1pPr defTabSz="923925">
              <a:defRPr sz="2400">
                <a:solidFill>
                  <a:schemeClr val="tx1"/>
                </a:solidFill>
                <a:latin typeface="Arial" charset="0"/>
              </a:defRPr>
            </a:lvl1pPr>
            <a:lvl2pPr marL="750888" indent="-288925" defTabSz="923925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55700" indent="-231775" defTabSz="92392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17663" indent="-230188" defTabSz="923925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79625" indent="-230188" defTabSz="92392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36825" indent="-230188" defTabSz="9239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94025" indent="-230188" defTabSz="9239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51225" indent="-230188" defTabSz="9239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908425" indent="-230188" defTabSz="9239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57FF31D3-0788-4205-ADF2-1E80C4B41693}" type="slidenum">
              <a:rPr lang="ru-RU" sz="1200" b="0">
                <a:effectLst/>
              </a:rPr>
              <a:pPr algn="r"/>
              <a:t>15</a:t>
            </a:fld>
            <a:endParaRPr lang="ru-RU" sz="1200" b="0">
              <a:effectLst/>
            </a:endParaRPr>
          </a:p>
        </p:txBody>
      </p:sp>
      <p:sp>
        <p:nvSpPr>
          <p:cNvPr id="516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516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</p:spPr>
        <p:txBody>
          <a:bodyPr lIns="91429" tIns="45714" rIns="91429" bIns="45714"/>
          <a:lstStyle/>
          <a:p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E6A398-B014-49EB-8B98-A28C44D95A3E}" type="slidenum">
              <a:rPr lang="ru-RU"/>
              <a:pPr/>
              <a:t>16</a:t>
            </a:fld>
            <a:endParaRPr lang="ru-RU"/>
          </a:p>
        </p:txBody>
      </p:sp>
      <p:sp>
        <p:nvSpPr>
          <p:cNvPr id="516098" name="Rectangle 7"/>
          <p:cNvSpPr txBox="1">
            <a:spLocks noGrp="1" noChangeArrowheads="1"/>
          </p:cNvSpPr>
          <p:nvPr/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46" tIns="46223" rIns="92446" bIns="46223" anchor="b"/>
          <a:lstStyle>
            <a:lvl1pPr defTabSz="923925">
              <a:defRPr sz="2400">
                <a:solidFill>
                  <a:schemeClr val="tx1"/>
                </a:solidFill>
                <a:latin typeface="Arial" charset="0"/>
              </a:defRPr>
            </a:lvl1pPr>
            <a:lvl2pPr marL="750888" indent="-288925" defTabSz="923925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55700" indent="-231775" defTabSz="92392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17663" indent="-230188" defTabSz="923925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79625" indent="-230188" defTabSz="92392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36825" indent="-230188" defTabSz="9239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94025" indent="-230188" defTabSz="9239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51225" indent="-230188" defTabSz="9239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908425" indent="-230188" defTabSz="9239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57FF31D3-0788-4205-ADF2-1E80C4B41693}" type="slidenum">
              <a:rPr lang="ru-RU" sz="1200" b="0">
                <a:effectLst/>
              </a:rPr>
              <a:pPr algn="r"/>
              <a:t>16</a:t>
            </a:fld>
            <a:endParaRPr lang="ru-RU" sz="1200" b="0">
              <a:effectLst/>
            </a:endParaRPr>
          </a:p>
        </p:txBody>
      </p:sp>
      <p:sp>
        <p:nvSpPr>
          <p:cNvPr id="516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516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</p:spPr>
        <p:txBody>
          <a:bodyPr lIns="91429" tIns="45714" rIns="91429" bIns="45714"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344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347" name="Group 75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4343" name="Group 71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54275" name="Rectangle 3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76" name="Rectangle 4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77" name="Rectangle 5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78" name="Rectangle 6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79" name="Rectangle 7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80" name="Rectangle 8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81" name="Rectangle 9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82" name="Rectangle 10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83" name="Rectangle 11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84" name="Rectangle 12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85" name="Rectangle 13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86" name="Rectangle 14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87" name="Rectangle 15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88" name="Rectangle 16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89" name="Rectangle 17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90" name="Rectangle 18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91" name="Rectangle 19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92" name="Rectangle 20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93" name="Rectangle 21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94" name="Rectangle 22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95" name="Rectangle 23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96" name="Rectangle 24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97" name="Rectangle 25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98" name="Rectangle 26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299" name="Rectangle 27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00" name="Rectangle 28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01" name="Rectangle 29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02" name="Rectangle 30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03" name="Rectangle 31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04" name="Rectangle 32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05" name="Rectangle 33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06" name="Rectangle 34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07" name="Rectangle 35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08" name="Rectangle 36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09" name="Rectangle 37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10" name="Rectangle 38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11" name="Rectangle 39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12" name="Rectangle 40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13" name="Rectangle 41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14" name="Rectangle 42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15" name="Rectangle 43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16" name="Rectangle 44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17" name="Rectangle 45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18" name="Rectangle 46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19" name="Rectangle 47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20" name="Rectangle 48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21" name="Rectangle 49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22" name="Rectangle 50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23" name="Rectangle 51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24" name="Rectangle 52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25" name="Rectangle 53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26" name="Rectangle 54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27" name="Rectangle 55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28" name="Rectangle 56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29" name="Rectangle 57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30" name="Rectangle 58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31" name="Rectangle 59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32" name="Rectangle 60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33" name="Rectangle 61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34" name="Rectangle 62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4335" name="Rectangle 63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4336" name="Rectangle 6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4337" name="Rectangle 65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sz="2400" b="0">
              <a:effectLst/>
            </a:endParaRPr>
          </a:p>
        </p:txBody>
      </p:sp>
      <p:sp>
        <p:nvSpPr>
          <p:cNvPr id="5433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433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4340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4341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4342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01F0001-C26F-4C97-9AAD-36F0438E9511}" type="slidenum">
              <a:rPr lang="en-US"/>
              <a:pPr/>
              <a:t>‹№›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5209B3-EC2C-4594-A31F-0DE3D18F6A51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8016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47447-1CB8-4BC7-BB2B-FEA06ECEE987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86755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871538" y="192088"/>
            <a:ext cx="8162925" cy="59039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11525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590925" y="62865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99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26C4F15-5FD2-48C8-B526-ACDEDD8D69D4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6273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34942-2098-4783-937D-2FFEA6616128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1088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C93C2-862C-4306-BB42-B27939EC35DF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015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131FA-1468-4193-9AE5-3EC78E9463F1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8919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99BCD-BB4F-4358-B10D-824A42731D37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483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B29A8-5013-43F7-BDEC-AADCB72387B0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59406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8E51E-5683-4EDE-B23D-78E513767DC8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142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578D7-EDBF-4EC2-92C2-9D91DFAF9B7B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81636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AABFE4-3E79-4D03-B880-0A48197B8771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2518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319" name="Group 71"/>
          <p:cNvGrpSpPr>
            <a:grpSpLocks/>
          </p:cNvGrpSpPr>
          <p:nvPr userDrawn="1"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53251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52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53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54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55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56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57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58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59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60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61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62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63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64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65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66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67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68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69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70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71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72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73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74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75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76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77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78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79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80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81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82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83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84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85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86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87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88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89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90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91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92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93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94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95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96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97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98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99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00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01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02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03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04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05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06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07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08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09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10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11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12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3313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3314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3315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53316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53317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effectLst/>
              </a:defRPr>
            </a:lvl1pPr>
          </a:lstStyle>
          <a:p>
            <a:fld id="{25D0E602-0F4B-456B-B856-E6FB8FB8AAA5}" type="slidenum">
              <a:rPr lang="en-US"/>
              <a:pPr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162925" cy="946150"/>
          </a:xfrm>
        </p:spPr>
        <p:txBody>
          <a:bodyPr/>
          <a:lstStyle/>
          <a:p>
            <a:r>
              <a:rPr lang="uk-UA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НАЦІОНАЛЬНИЙ ГІРНИЧИЙ</a:t>
            </a:r>
            <a:br>
              <a:rPr lang="uk-UA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uk-UA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УНІВЕРСИТЕТ</a:t>
            </a:r>
            <a:endParaRPr lang="ru-RU" sz="2800" b="1" i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349500"/>
            <a:ext cx="7691438" cy="3600450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uk-UA" sz="2400" b="1" dirty="0">
                <a:solidFill>
                  <a:srgbClr val="0000CC"/>
                </a:solidFill>
              </a:rPr>
              <a:t>Серпнева нарада науково-педагогічних працівників </a:t>
            </a:r>
            <a:r>
              <a:rPr lang="uk-UA" sz="2000" b="1" dirty="0">
                <a:solidFill>
                  <a:srgbClr val="0000CC"/>
                </a:solidFill>
              </a:rPr>
              <a:t> 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uk-UA" sz="2000" b="1" dirty="0">
              <a:solidFill>
                <a:srgbClr val="0000CC"/>
              </a:solidFill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uk-UA" sz="2000" b="1" i="1" dirty="0">
                <a:solidFill>
                  <a:srgbClr val="0000CC"/>
                </a:solidFill>
              </a:rPr>
              <a:t>Г.Г. </a:t>
            </a:r>
            <a:r>
              <a:rPr lang="uk-UA" sz="2000" b="1" i="1" dirty="0" err="1">
                <a:solidFill>
                  <a:srgbClr val="0000CC"/>
                </a:solidFill>
              </a:rPr>
              <a:t>Півняк</a:t>
            </a:r>
            <a:r>
              <a:rPr lang="en-US" sz="2000" b="1" i="1" dirty="0">
                <a:solidFill>
                  <a:srgbClr val="0000CC"/>
                </a:solidFill>
              </a:rPr>
              <a:t> -</a:t>
            </a:r>
            <a:r>
              <a:rPr lang="uk-UA" sz="2000" b="1" i="1" dirty="0">
                <a:solidFill>
                  <a:srgbClr val="0000CC"/>
                </a:solidFill>
              </a:rPr>
              <a:t> ректор, академік НАН України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uk-UA" sz="2800" b="1" i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uk-UA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Перспективи розвитку університету в контексті євроінтеграції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uk-UA" sz="2800" i="1" dirty="0">
              <a:solidFill>
                <a:srgbClr val="CC3300"/>
              </a:solidFill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uk-UA" sz="2000" i="1" dirty="0">
                <a:solidFill>
                  <a:srgbClr val="000099"/>
                </a:solidFill>
              </a:rPr>
              <a:t>Регламент виступу – </a:t>
            </a:r>
            <a:r>
              <a:rPr lang="en-US" sz="2000" i="1" dirty="0">
                <a:solidFill>
                  <a:srgbClr val="000099"/>
                </a:solidFill>
              </a:rPr>
              <a:t>20-</a:t>
            </a:r>
            <a:r>
              <a:rPr lang="uk-UA" sz="2000" i="1" dirty="0">
                <a:solidFill>
                  <a:srgbClr val="000099"/>
                </a:solidFill>
              </a:rPr>
              <a:t>25 хв.</a:t>
            </a:r>
          </a:p>
        </p:txBody>
      </p:sp>
      <p:pic>
        <p:nvPicPr>
          <p:cNvPr id="502788" name="Picture 4" descr="logo_nmu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76250"/>
            <a:ext cx="2411412" cy="141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2789" name="Rectangle 5"/>
          <p:cNvSpPr>
            <a:spLocks noChangeArrowheads="1"/>
          </p:cNvSpPr>
          <p:nvPr/>
        </p:nvSpPr>
        <p:spPr bwMode="auto">
          <a:xfrm>
            <a:off x="827088" y="1268413"/>
            <a:ext cx="554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sz="1400" i="1" dirty="0">
                <a:solidFill>
                  <a:srgbClr val="0000CC"/>
                </a:solidFill>
                <a:effectLst/>
              </a:rPr>
              <a:t>м. Дніпро                       </a:t>
            </a:r>
            <a:r>
              <a:rPr lang="en-US" sz="1400" i="1" dirty="0">
                <a:solidFill>
                  <a:srgbClr val="0000CC"/>
                </a:solidFill>
                <a:effectLst/>
              </a:rPr>
              <a:t>31 </a:t>
            </a:r>
            <a:r>
              <a:rPr lang="uk-UA" sz="1400" i="1" dirty="0">
                <a:solidFill>
                  <a:srgbClr val="0000CC"/>
                </a:solidFill>
                <a:effectLst/>
              </a:rPr>
              <a:t>серпня 20</a:t>
            </a:r>
            <a:r>
              <a:rPr lang="en-US" sz="1400" i="1" dirty="0">
                <a:solidFill>
                  <a:srgbClr val="0000CC"/>
                </a:solidFill>
                <a:effectLst/>
              </a:rPr>
              <a:t>1</a:t>
            </a:r>
            <a:r>
              <a:rPr lang="uk-UA" sz="1400" i="1" dirty="0">
                <a:solidFill>
                  <a:srgbClr val="0000CC"/>
                </a:solidFill>
                <a:effectLst/>
              </a:rPr>
              <a:t>7 року</a:t>
            </a:r>
            <a:endParaRPr lang="ru-RU" sz="1400" i="1" dirty="0">
              <a:solidFill>
                <a:srgbClr val="0000CC"/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Text Box 2"/>
          <p:cNvSpPr txBox="1">
            <a:spLocks noChangeArrowheads="1"/>
          </p:cNvSpPr>
          <p:nvPr/>
        </p:nvSpPr>
        <p:spPr bwMode="auto">
          <a:xfrm>
            <a:off x="822896" y="765175"/>
            <a:ext cx="81375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sz="4000" dirty="0">
                <a:solidFill>
                  <a:srgbClr val="C00000"/>
                </a:solidFill>
                <a:effectLst/>
                <a:latin typeface="Book Antiqua" pitchFamily="18" charset="0"/>
              </a:rPr>
              <a:t>Першочергові завдання</a:t>
            </a:r>
            <a:endParaRPr lang="uk-UA" sz="4000" i="1" dirty="0">
              <a:solidFill>
                <a:srgbClr val="C00000"/>
              </a:solidFill>
              <a:effectLst/>
              <a:latin typeface="Book Antiqua" pitchFamily="18" charset="0"/>
            </a:endParaRPr>
          </a:p>
        </p:txBody>
      </p:sp>
      <p:sp>
        <p:nvSpPr>
          <p:cNvPr id="594947" name="Oval 3"/>
          <p:cNvSpPr>
            <a:spLocks noChangeArrowheads="1"/>
          </p:cNvSpPr>
          <p:nvPr/>
        </p:nvSpPr>
        <p:spPr bwMode="auto">
          <a:xfrm>
            <a:off x="141288" y="1487488"/>
            <a:ext cx="469900" cy="5016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b="0" dirty="0">
                <a:effectLst/>
              </a:rPr>
              <a:t>Н-3</a:t>
            </a:r>
            <a:endParaRPr lang="ru-RU" b="0" dirty="0">
              <a:effectLst/>
            </a:endParaRPr>
          </a:p>
        </p:txBody>
      </p:sp>
      <p:sp>
        <p:nvSpPr>
          <p:cNvPr id="594948" name="Rectangle 4"/>
          <p:cNvSpPr>
            <a:spLocks noChangeArrowheads="1"/>
          </p:cNvSpPr>
          <p:nvPr/>
        </p:nvSpPr>
        <p:spPr bwMode="auto">
          <a:xfrm>
            <a:off x="684213" y="659765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uk-UA" sz="1200" dirty="0">
                <a:solidFill>
                  <a:schemeClr val="folHlink"/>
                </a:solidFill>
                <a:effectLst/>
              </a:rPr>
              <a:t>НАУКОВА ТА ІННОВАЦІЙНА ДІЯЛЬНІСТЬ</a:t>
            </a:r>
            <a:endParaRPr lang="ru-RU" sz="1200" dirty="0">
              <a:solidFill>
                <a:schemeClr val="folHlink"/>
              </a:solidFill>
              <a:effectLst/>
            </a:endParaRPr>
          </a:p>
        </p:txBody>
      </p:sp>
      <p:sp>
        <p:nvSpPr>
          <p:cNvPr id="594949" name="Rectangle 5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- 2017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7295F1-A5E0-4F00-B1BD-4B38B507F621}"/>
              </a:ext>
            </a:extLst>
          </p:cNvPr>
          <p:cNvSpPr txBox="1"/>
          <p:nvPr/>
        </p:nvSpPr>
        <p:spPr>
          <a:xfrm>
            <a:off x="971600" y="1989138"/>
            <a:ext cx="763284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0070C0"/>
                </a:solidFill>
                <a:effectLst/>
              </a:rPr>
              <a:t>Розширення корпоратизації </a:t>
            </a:r>
            <a:r>
              <a:rPr lang="uk-UA" b="0" dirty="0">
                <a:solidFill>
                  <a:srgbClr val="0070C0"/>
                </a:solidFill>
                <a:effectLst/>
              </a:rPr>
              <a:t>наукової діяльності та трансферу технологій.</a:t>
            </a:r>
            <a:endParaRPr lang="en-US" b="0" dirty="0">
              <a:solidFill>
                <a:srgbClr val="0070C0"/>
              </a:solidFill>
              <a:effectLst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0070C0"/>
                </a:solidFill>
                <a:effectLst/>
              </a:rPr>
              <a:t>Формування нових принципів </a:t>
            </a:r>
            <a:r>
              <a:rPr lang="uk-UA" b="0" dirty="0">
                <a:solidFill>
                  <a:srgbClr val="0070C0"/>
                </a:solidFill>
                <a:effectLst/>
              </a:rPr>
              <a:t>фінансування наукових колективів з максимальною децентралізацією фінансових потоків (створення </a:t>
            </a:r>
            <a:r>
              <a:rPr lang="uk-UA" b="0" i="1" dirty="0">
                <a:solidFill>
                  <a:srgbClr val="0070C0"/>
                </a:solidFill>
                <a:effectLst/>
              </a:rPr>
              <a:t>університетських кластерів бізнес-ініціатив,</a:t>
            </a:r>
            <a:r>
              <a:rPr lang="uk-UA" b="0" dirty="0">
                <a:solidFill>
                  <a:srgbClr val="0070C0"/>
                </a:solidFill>
                <a:effectLst/>
              </a:rPr>
              <a:t> суб’єктів юридичного права, </a:t>
            </a:r>
            <a:r>
              <a:rPr lang="uk-UA" b="0" i="1" dirty="0">
                <a:solidFill>
                  <a:srgbClr val="0070C0"/>
                </a:solidFill>
                <a:effectLst/>
              </a:rPr>
              <a:t>стартапів</a:t>
            </a:r>
            <a:r>
              <a:rPr lang="uk-UA" b="0" dirty="0">
                <a:solidFill>
                  <a:srgbClr val="0070C0"/>
                </a:solidFill>
                <a:effectLst/>
              </a:rPr>
              <a:t>).</a:t>
            </a:r>
            <a:endParaRPr lang="en-US" b="0" dirty="0">
              <a:solidFill>
                <a:srgbClr val="0070C0"/>
              </a:solidFill>
              <a:effectLst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0070C0"/>
                </a:solidFill>
                <a:effectLst/>
              </a:rPr>
              <a:t>Реалізація програми </a:t>
            </a:r>
            <a:r>
              <a:rPr lang="uk-UA" b="0" dirty="0">
                <a:solidFill>
                  <a:srgbClr val="0070C0"/>
                </a:solidFill>
                <a:effectLst/>
              </a:rPr>
              <a:t>залучення молодих науковців та студентів до комерціалізації наукових робіт.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0070C0"/>
                </a:solidFill>
                <a:effectLst/>
              </a:rPr>
              <a:t>Розширення джерел </a:t>
            </a:r>
            <a:r>
              <a:rPr lang="uk-UA" b="0" dirty="0">
                <a:solidFill>
                  <a:srgbClr val="0070C0"/>
                </a:solidFill>
                <a:effectLst/>
              </a:rPr>
              <a:t>фінансування шляхом залучення коштів від міжнародної наукової співпраці.</a:t>
            </a:r>
            <a:endParaRPr lang="en-US" b="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4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4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4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Text Box 2"/>
          <p:cNvSpPr txBox="1">
            <a:spLocks noChangeArrowheads="1"/>
          </p:cNvSpPr>
          <p:nvPr/>
        </p:nvSpPr>
        <p:spPr bwMode="auto">
          <a:xfrm>
            <a:off x="817712" y="413445"/>
            <a:ext cx="813752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sz="4000" dirty="0">
                <a:solidFill>
                  <a:srgbClr val="C00000"/>
                </a:solidFill>
                <a:effectLst/>
                <a:latin typeface="Book Antiqua" pitchFamily="18" charset="0"/>
              </a:rPr>
              <a:t>Першочергові завдання </a:t>
            </a:r>
            <a:r>
              <a:rPr lang="uk-UA" sz="2400" i="1" dirty="0">
                <a:solidFill>
                  <a:srgbClr val="C00000"/>
                </a:solidFill>
                <a:effectLst/>
                <a:latin typeface="Book Antiqua" pitchFamily="18" charset="0"/>
              </a:rPr>
              <a:t>(продовження)</a:t>
            </a:r>
          </a:p>
        </p:txBody>
      </p:sp>
      <p:sp>
        <p:nvSpPr>
          <p:cNvPr id="594947" name="Oval 3"/>
          <p:cNvSpPr>
            <a:spLocks noChangeArrowheads="1"/>
          </p:cNvSpPr>
          <p:nvPr/>
        </p:nvSpPr>
        <p:spPr bwMode="auto">
          <a:xfrm>
            <a:off x="141288" y="1487488"/>
            <a:ext cx="469900" cy="5016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b="0" dirty="0">
                <a:effectLst/>
              </a:rPr>
              <a:t>Н-4</a:t>
            </a:r>
            <a:endParaRPr lang="ru-RU" b="0" dirty="0">
              <a:effectLst/>
            </a:endParaRPr>
          </a:p>
        </p:txBody>
      </p:sp>
      <p:sp>
        <p:nvSpPr>
          <p:cNvPr id="594948" name="Rectangle 4"/>
          <p:cNvSpPr>
            <a:spLocks noChangeArrowheads="1"/>
          </p:cNvSpPr>
          <p:nvPr/>
        </p:nvSpPr>
        <p:spPr bwMode="auto">
          <a:xfrm>
            <a:off x="684213" y="659765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uk-UA" sz="1200" dirty="0">
                <a:solidFill>
                  <a:schemeClr val="folHlink"/>
                </a:solidFill>
                <a:effectLst/>
              </a:rPr>
              <a:t>НАУКОВА ТА ІННОВАЦІЙНА ДІЯЛЬНІСТЬ</a:t>
            </a:r>
            <a:endParaRPr lang="ru-RU" sz="1200" dirty="0">
              <a:solidFill>
                <a:schemeClr val="folHlink"/>
              </a:solidFill>
              <a:effectLst/>
            </a:endParaRPr>
          </a:p>
        </p:txBody>
      </p:sp>
      <p:sp>
        <p:nvSpPr>
          <p:cNvPr id="594949" name="Rectangle 5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- 2017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2DA96C-D5D5-4953-A9DA-65B5829322B0}"/>
              </a:ext>
            </a:extLst>
          </p:cNvPr>
          <p:cNvSpPr txBox="1"/>
          <p:nvPr/>
        </p:nvSpPr>
        <p:spPr>
          <a:xfrm>
            <a:off x="1043607" y="1989138"/>
            <a:ext cx="7911629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sz="1900" b="0" dirty="0">
                <a:solidFill>
                  <a:srgbClr val="0070C0"/>
                </a:solidFill>
                <a:effectLst/>
              </a:rPr>
              <a:t>Орієнтація наукової діяльності університету на створення та розвиток світових наукових трендів: нанотехнології, ІТ-технології, безпека довкілля, енергоефективні технології.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sz="1900" b="0" dirty="0">
                <a:solidFill>
                  <a:srgbClr val="0070C0"/>
                </a:solidFill>
                <a:effectLst/>
              </a:rPr>
              <a:t>Розвиток власної лабораторної та тестової бази, залучення міжнародних наукових центрів та обладнання партнерських організацій.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sz="1900" b="0" dirty="0">
                <a:solidFill>
                  <a:srgbClr val="0070C0"/>
                </a:solidFill>
                <a:effectLst/>
              </a:rPr>
              <a:t>Системна підготовка наукових кадрів з активним залученням студентської молоді.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sz="1900" b="0" dirty="0">
                <a:solidFill>
                  <a:srgbClr val="0070C0"/>
                </a:solidFill>
                <a:effectLst/>
              </a:rPr>
              <a:t>Суттєве збільшення кількості публікацій у міжнародних авторитетних виданнях.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sz="1900" b="0" dirty="0">
                <a:solidFill>
                  <a:srgbClr val="0070C0"/>
                </a:solidFill>
                <a:effectLst/>
              </a:rPr>
              <a:t>Всебічне мотивування наукових і науково-педагогічних кадрів університету.</a:t>
            </a:r>
            <a:endParaRPr lang="en-US" sz="1900" b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421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4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4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4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3"/>
          <p:cNvSpPr>
            <a:spLocks noGrp="1"/>
          </p:cNvSpPr>
          <p:nvPr>
            <p:ph sz="half" idx="4294967295"/>
          </p:nvPr>
        </p:nvSpPr>
        <p:spPr>
          <a:xfrm>
            <a:off x="611560" y="3068960"/>
            <a:ext cx="8424936" cy="129614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uk-UA" sz="4400" b="1" dirty="0">
                <a:solidFill>
                  <a:srgbClr val="C00000"/>
                </a:solidFill>
                <a:latin typeface="Garamond" pitchFamily="18" charset="0"/>
              </a:rPr>
              <a:t>МІЖНАРОДНА ДІЯЛЬНІСТЬ</a:t>
            </a:r>
            <a:endParaRPr lang="ru-RU" sz="4400" b="1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</a:t>
            </a:r>
            <a:r>
              <a:rPr lang="en-US" sz="1200" dirty="0">
                <a:solidFill>
                  <a:srgbClr val="CC3300"/>
                </a:solidFill>
                <a:effectLst/>
              </a:rPr>
              <a:t>1</a:t>
            </a:r>
            <a:r>
              <a:rPr lang="uk-UA" sz="1200" dirty="0">
                <a:solidFill>
                  <a:srgbClr val="CC3300"/>
                </a:solidFill>
                <a:effectLst/>
              </a:rPr>
              <a:t>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2970868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ChangeArrowheads="1"/>
          </p:cNvSpPr>
          <p:nvPr/>
        </p:nvSpPr>
        <p:spPr bwMode="auto">
          <a:xfrm>
            <a:off x="755650" y="69215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endParaRPr lang="ru-RU" sz="2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06889" name="Oval 9"/>
          <p:cNvSpPr>
            <a:spLocks noChangeArrowheads="1"/>
          </p:cNvSpPr>
          <p:nvPr/>
        </p:nvSpPr>
        <p:spPr bwMode="auto">
          <a:xfrm>
            <a:off x="179388" y="1484313"/>
            <a:ext cx="469900" cy="5016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b="0">
                <a:effectLst/>
              </a:rPr>
              <a:t>М-1</a:t>
            </a:r>
            <a:endParaRPr lang="ru-RU" b="0">
              <a:effectLst/>
            </a:endParaRPr>
          </a:p>
        </p:txBody>
      </p:sp>
      <p:sp>
        <p:nvSpPr>
          <p:cNvPr id="506890" name="Rectangle 10"/>
          <p:cNvSpPr>
            <a:spLocks noChangeArrowheads="1"/>
          </p:cNvSpPr>
          <p:nvPr/>
        </p:nvSpPr>
        <p:spPr bwMode="auto">
          <a:xfrm>
            <a:off x="684213" y="659765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uk-UA" sz="1200">
                <a:solidFill>
                  <a:schemeClr val="folHlink"/>
                </a:solidFill>
                <a:effectLst/>
              </a:rPr>
              <a:t>МІЖНАРОДНА ДІЯЛЬНІСТЬ</a:t>
            </a:r>
            <a:endParaRPr lang="ru-RU" sz="1200">
              <a:solidFill>
                <a:schemeClr val="folHlink"/>
              </a:solidFill>
              <a:effectLst/>
            </a:endParaRPr>
          </a:p>
        </p:txBody>
      </p:sp>
      <p:sp>
        <p:nvSpPr>
          <p:cNvPr id="506891" name="Rectangle 11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- 2017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  <p:sp>
        <p:nvSpPr>
          <p:cNvPr id="506894" name="Text Box 14"/>
          <p:cNvSpPr txBox="1">
            <a:spLocks noChangeArrowheads="1"/>
          </p:cNvSpPr>
          <p:nvPr/>
        </p:nvSpPr>
        <p:spPr bwMode="auto">
          <a:xfrm>
            <a:off x="730523" y="887740"/>
            <a:ext cx="824388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sz="4000" dirty="0">
                <a:solidFill>
                  <a:srgbClr val="CC3300"/>
                </a:solidFill>
                <a:effectLst/>
                <a:latin typeface="Garamond" pitchFamily="18" charset="0"/>
              </a:rPr>
              <a:t>Основні результати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58D17F-9227-45CD-B23D-0B14C1C1900D}"/>
              </a:ext>
            </a:extLst>
          </p:cNvPr>
          <p:cNvSpPr txBox="1"/>
          <p:nvPr/>
        </p:nvSpPr>
        <p:spPr>
          <a:xfrm>
            <a:off x="899592" y="1985963"/>
            <a:ext cx="7488832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sz="1800" b="0" dirty="0">
                <a:solidFill>
                  <a:srgbClr val="0070C0"/>
                </a:solidFill>
                <a:effectLst/>
              </a:rPr>
              <a:t>Університет став співвиконавцем 7 міжнародних наукових та 19 освітніх проектів, більше 40 міжнародних програм.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sz="1800" b="0" dirty="0">
                <a:solidFill>
                  <a:srgbClr val="0070C0"/>
                </a:solidFill>
                <a:effectLst/>
              </a:rPr>
              <a:t>Збільшено кількість проектів за програмами </a:t>
            </a:r>
            <a:r>
              <a:rPr lang="uk-UA" sz="1800" b="0" i="1" dirty="0">
                <a:solidFill>
                  <a:srgbClr val="0070C0"/>
                </a:solidFill>
                <a:effectLst/>
              </a:rPr>
              <a:t>Еразмус+. </a:t>
            </a:r>
            <a:r>
              <a:rPr lang="uk-UA" sz="1800" b="0" dirty="0">
                <a:solidFill>
                  <a:srgbClr val="0070C0"/>
                </a:solidFill>
                <a:effectLst/>
              </a:rPr>
              <a:t>Університет – п’ятнадцятий серед ВНЗ країни за кількістю проектів </a:t>
            </a:r>
            <a:r>
              <a:rPr lang="uk-UA" sz="1800" b="0" i="1" dirty="0">
                <a:solidFill>
                  <a:srgbClr val="0070C0"/>
                </a:solidFill>
                <a:effectLst/>
              </a:rPr>
              <a:t>за цією програмою.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sz="1800" b="0" dirty="0">
                <a:solidFill>
                  <a:srgbClr val="0070C0"/>
                </a:solidFill>
                <a:effectLst/>
              </a:rPr>
              <a:t>Університет став учасником трьох проектів програми «Горизонт 2020».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sz="1800" b="0" dirty="0">
                <a:solidFill>
                  <a:srgbClr val="0070C0"/>
                </a:solidFill>
                <a:effectLst/>
              </a:rPr>
              <a:t>В університеті створено</a:t>
            </a:r>
            <a:r>
              <a:rPr lang="uk-UA" sz="1800" b="0" i="1" dirty="0">
                <a:solidFill>
                  <a:srgbClr val="0070C0"/>
                </a:solidFill>
                <a:effectLst/>
              </a:rPr>
              <a:t> </a:t>
            </a:r>
            <a:r>
              <a:rPr lang="uk-UA" sz="1800" b="0" dirty="0">
                <a:solidFill>
                  <a:srgbClr val="0070C0"/>
                </a:solidFill>
                <a:effectLst/>
              </a:rPr>
              <a:t>систему отримання подвійних магістерських дипломів з ВНЗ Польщі, Литви, Німеччини, Франції.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sz="1800" b="0" dirty="0">
                <a:solidFill>
                  <a:srgbClr val="0070C0"/>
                </a:solidFill>
                <a:effectLst/>
              </a:rPr>
              <a:t>Започатковано спеціалізоване стажування науковців та викладачів університету на базі провідних університетів Польщі.</a:t>
            </a:r>
            <a:endParaRPr lang="en-US" sz="1800" b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6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6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6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ChangeArrowheads="1"/>
          </p:cNvSpPr>
          <p:nvPr/>
        </p:nvSpPr>
        <p:spPr bwMode="auto">
          <a:xfrm>
            <a:off x="755650" y="69215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endParaRPr lang="ru-RU" sz="2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06889" name="Oval 9"/>
          <p:cNvSpPr>
            <a:spLocks noChangeArrowheads="1"/>
          </p:cNvSpPr>
          <p:nvPr/>
        </p:nvSpPr>
        <p:spPr bwMode="auto">
          <a:xfrm>
            <a:off x="179388" y="1484313"/>
            <a:ext cx="469900" cy="5016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b="0" dirty="0">
                <a:effectLst/>
              </a:rPr>
              <a:t>М-2</a:t>
            </a:r>
            <a:endParaRPr lang="ru-RU" b="0" dirty="0">
              <a:effectLst/>
            </a:endParaRPr>
          </a:p>
        </p:txBody>
      </p:sp>
      <p:sp>
        <p:nvSpPr>
          <p:cNvPr id="506890" name="Rectangle 10"/>
          <p:cNvSpPr>
            <a:spLocks noChangeArrowheads="1"/>
          </p:cNvSpPr>
          <p:nvPr/>
        </p:nvSpPr>
        <p:spPr bwMode="auto">
          <a:xfrm>
            <a:off x="684213" y="659765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uk-UA" sz="1200">
                <a:solidFill>
                  <a:schemeClr val="folHlink"/>
                </a:solidFill>
                <a:effectLst/>
              </a:rPr>
              <a:t>МІЖНАРОДНА ДІЯЛЬНІСТЬ</a:t>
            </a:r>
            <a:endParaRPr lang="ru-RU" sz="1200">
              <a:solidFill>
                <a:schemeClr val="folHlink"/>
              </a:solidFill>
              <a:effectLst/>
            </a:endParaRPr>
          </a:p>
        </p:txBody>
      </p:sp>
      <p:sp>
        <p:nvSpPr>
          <p:cNvPr id="506891" name="Rectangle 11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- 2017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  <p:sp>
        <p:nvSpPr>
          <p:cNvPr id="506894" name="Text Box 14"/>
          <p:cNvSpPr txBox="1">
            <a:spLocks noChangeArrowheads="1"/>
          </p:cNvSpPr>
          <p:nvPr/>
        </p:nvSpPr>
        <p:spPr bwMode="auto">
          <a:xfrm>
            <a:off x="730523" y="887740"/>
            <a:ext cx="824388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sz="4000" dirty="0">
                <a:solidFill>
                  <a:srgbClr val="CC3300"/>
                </a:solidFill>
                <a:effectLst/>
                <a:latin typeface="Garamond" pitchFamily="18" charset="0"/>
              </a:rPr>
              <a:t>Недоліки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F03DC9-AB51-4C6E-A262-122B8CA2BFA7}"/>
              </a:ext>
            </a:extLst>
          </p:cNvPr>
          <p:cNvSpPr txBox="1"/>
          <p:nvPr/>
        </p:nvSpPr>
        <p:spPr>
          <a:xfrm>
            <a:off x="899592" y="2251182"/>
            <a:ext cx="756084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0070C0"/>
                </a:solidFill>
                <a:effectLst/>
              </a:rPr>
              <a:t>Незадовільною є міжнародна активність</a:t>
            </a:r>
            <a:r>
              <a:rPr lang="uk-UA" b="0" dirty="0">
                <a:solidFill>
                  <a:srgbClr val="0070C0"/>
                </a:solidFill>
                <a:effectLst/>
              </a:rPr>
              <a:t> деяких ключових кафедр. </a:t>
            </a:r>
            <a:endParaRPr lang="en-US" b="0" dirty="0">
              <a:solidFill>
                <a:srgbClr val="0070C0"/>
              </a:solidFill>
              <a:effectLst/>
            </a:endParaRPr>
          </a:p>
          <a:p>
            <a:pPr marL="342900" lvl="0" indent="-342900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0070C0"/>
                </a:solidFill>
                <a:effectLst/>
              </a:rPr>
              <a:t>Потребує збільшення </a:t>
            </a:r>
            <a:r>
              <a:rPr lang="uk-UA" b="0" dirty="0">
                <a:solidFill>
                  <a:srgbClr val="0070C0"/>
                </a:solidFill>
                <a:effectLst/>
              </a:rPr>
              <a:t>експертів для підготовки заявок на виконання міжнародних проектів.</a:t>
            </a:r>
            <a:endParaRPr lang="en-US" b="0" dirty="0">
              <a:solidFill>
                <a:srgbClr val="0070C0"/>
              </a:solidFill>
              <a:effectLst/>
            </a:endParaRPr>
          </a:p>
          <a:p>
            <a:pPr marL="342900" lvl="0" indent="-342900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0070C0"/>
                </a:solidFill>
                <a:effectLst/>
              </a:rPr>
              <a:t>Недостатньою</a:t>
            </a:r>
            <a:r>
              <a:rPr lang="uk-UA" b="0" dirty="0">
                <a:solidFill>
                  <a:srgbClr val="0070C0"/>
                </a:solidFill>
                <a:effectLst/>
              </a:rPr>
              <a:t> є кількість іноземних студентів.</a:t>
            </a:r>
          </a:p>
          <a:p>
            <a:pPr marL="342900" lvl="0" indent="-342900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0070C0"/>
                </a:solidFill>
                <a:effectLst/>
              </a:rPr>
              <a:t>Порівняно низький рі</a:t>
            </a:r>
            <a:r>
              <a:rPr lang="uk-UA" b="0" dirty="0">
                <a:solidFill>
                  <a:srgbClr val="0070C0"/>
                </a:solidFill>
                <a:effectLst/>
              </a:rPr>
              <a:t>вень  стажування науковців і викладачів у міжнародних центрах.</a:t>
            </a:r>
            <a:endParaRPr lang="en-US" b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783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6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6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6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6" name="Rectangle 4"/>
          <p:cNvSpPr>
            <a:spLocks noChangeArrowheads="1"/>
          </p:cNvSpPr>
          <p:nvPr/>
        </p:nvSpPr>
        <p:spPr bwMode="auto">
          <a:xfrm>
            <a:off x="755650" y="692150"/>
            <a:ext cx="82089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uk-UA" sz="4000" dirty="0">
                <a:solidFill>
                  <a:srgbClr val="C00000"/>
                </a:solidFill>
                <a:effectLst/>
                <a:latin typeface="Garamond" pitchFamily="18" charset="0"/>
              </a:rPr>
              <a:t>Першочергові завдання</a:t>
            </a:r>
          </a:p>
        </p:txBody>
      </p:sp>
      <p:sp>
        <p:nvSpPr>
          <p:cNvPr id="515077" name="Rectangle 5"/>
          <p:cNvSpPr>
            <a:spLocks noChangeArrowheads="1"/>
          </p:cNvSpPr>
          <p:nvPr/>
        </p:nvSpPr>
        <p:spPr bwMode="auto">
          <a:xfrm>
            <a:off x="755650" y="1916113"/>
            <a:ext cx="8208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355600" algn="just">
              <a:buClr>
                <a:srgbClr val="FF3300"/>
              </a:buClr>
              <a:buFontTx/>
              <a:buChar char="•"/>
            </a:pPr>
            <a:endParaRPr lang="uk-UA" sz="1600" b="0">
              <a:solidFill>
                <a:srgbClr val="3333CC"/>
              </a:solidFill>
              <a:effectLst/>
            </a:endParaRPr>
          </a:p>
        </p:txBody>
      </p:sp>
      <p:sp>
        <p:nvSpPr>
          <p:cNvPr id="515079" name="Rectangle 7"/>
          <p:cNvSpPr>
            <a:spLocks noChangeArrowheads="1"/>
          </p:cNvSpPr>
          <p:nvPr/>
        </p:nvSpPr>
        <p:spPr bwMode="auto">
          <a:xfrm>
            <a:off x="684213" y="659765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uk-UA" sz="1200">
                <a:solidFill>
                  <a:schemeClr val="folHlink"/>
                </a:solidFill>
                <a:effectLst/>
              </a:rPr>
              <a:t>МІЖНАРОДНА ДІЯЛЬНІСТЬ</a:t>
            </a:r>
            <a:endParaRPr lang="ru-RU" sz="1200">
              <a:solidFill>
                <a:schemeClr val="folHlink"/>
              </a:solidFill>
              <a:effectLst/>
            </a:endParaRPr>
          </a:p>
        </p:txBody>
      </p:sp>
      <p:sp>
        <p:nvSpPr>
          <p:cNvPr id="515080" name="Rectangle 8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- 2017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  <p:sp>
        <p:nvSpPr>
          <p:cNvPr id="515081" name="Oval 9"/>
          <p:cNvSpPr>
            <a:spLocks noChangeArrowheads="1"/>
          </p:cNvSpPr>
          <p:nvPr/>
        </p:nvSpPr>
        <p:spPr bwMode="auto">
          <a:xfrm>
            <a:off x="179388" y="1484313"/>
            <a:ext cx="469900" cy="5016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b="0" dirty="0">
                <a:effectLst/>
              </a:rPr>
              <a:t>М-3</a:t>
            </a:r>
            <a:endParaRPr lang="ru-RU" b="0" dirty="0">
              <a:effectLst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FF7AB3-F9BA-455D-A64B-140A0162DFF0}"/>
              </a:ext>
            </a:extLst>
          </p:cNvPr>
          <p:cNvSpPr txBox="1"/>
          <p:nvPr/>
        </p:nvSpPr>
        <p:spPr>
          <a:xfrm>
            <a:off x="827584" y="1924226"/>
            <a:ext cx="80648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uk-UA" b="0" dirty="0">
                <a:solidFill>
                  <a:srgbClr val="3333CC"/>
                </a:solidFill>
                <a:effectLst/>
              </a:rPr>
              <a:t>Збільшити кількість іноземних партнерів шляхом встановлення нових продуктивних контактів з університетами Китаю, Індії, Казахстану, Туреччини, країн Південної Америки.</a:t>
            </a:r>
            <a:endParaRPr lang="en-US" b="0" dirty="0">
              <a:solidFill>
                <a:srgbClr val="3333CC"/>
              </a:solidFill>
              <a:effectLst/>
            </a:endParaRPr>
          </a:p>
          <a:p>
            <a:pPr marL="342900" lvl="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uk-UA" b="0" dirty="0">
                <a:solidFill>
                  <a:srgbClr val="3333CC"/>
                </a:solidFill>
                <a:effectLst/>
              </a:rPr>
              <a:t>Значно розширити присутність університету в міжнародному освітньому просторі шляхом використання оновлених інформаційних ресурсів, прийом іноземних студентів і докторантів.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uk-UA" b="0" dirty="0">
                <a:solidFill>
                  <a:srgbClr val="3333CC"/>
                </a:solidFill>
                <a:effectLst/>
              </a:rPr>
              <a:t>Упровадити англомовні освітні програми іноземних громадян за напрямами підготовки (078 «Менеджмент», 101 «Екологія», 122 «Комп</a:t>
            </a:r>
            <a:r>
              <a:rPr lang="en-US" b="0" dirty="0">
                <a:solidFill>
                  <a:srgbClr val="3333CC"/>
                </a:solidFill>
                <a:effectLst/>
              </a:rPr>
              <a:t>’</a:t>
            </a:r>
            <a:r>
              <a:rPr lang="uk-UA" b="0" dirty="0" err="1">
                <a:solidFill>
                  <a:srgbClr val="3333CC"/>
                </a:solidFill>
                <a:effectLst/>
              </a:rPr>
              <a:t>ютерні</a:t>
            </a:r>
            <a:r>
              <a:rPr lang="uk-UA" b="0" dirty="0">
                <a:solidFill>
                  <a:srgbClr val="3333CC"/>
                </a:solidFill>
                <a:effectLst/>
              </a:rPr>
              <a:t> науки та інформаційні технології», 184 «Гірництво», 185 «Нафтогазова інженерія та технології», 192 «Будівництво», 141 «Електроенергетика…»).</a:t>
            </a:r>
            <a:endParaRPr lang="en-US" b="0" dirty="0">
              <a:solidFill>
                <a:srgbClr val="3333CC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0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6" name="Rectangle 4"/>
          <p:cNvSpPr>
            <a:spLocks noChangeArrowheads="1"/>
          </p:cNvSpPr>
          <p:nvPr/>
        </p:nvSpPr>
        <p:spPr bwMode="auto">
          <a:xfrm>
            <a:off x="755650" y="692150"/>
            <a:ext cx="82089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uk-UA" sz="4000" dirty="0">
                <a:solidFill>
                  <a:srgbClr val="C00000"/>
                </a:solidFill>
                <a:effectLst/>
                <a:latin typeface="Garamond" pitchFamily="18" charset="0"/>
              </a:rPr>
              <a:t>Першочергові завдання</a:t>
            </a:r>
            <a:r>
              <a:rPr lang="en-US" sz="4000" dirty="0">
                <a:solidFill>
                  <a:srgbClr val="C00000"/>
                </a:solidFill>
                <a:effectLst/>
                <a:latin typeface="Garamond" pitchFamily="18" charset="0"/>
              </a:rPr>
              <a:t> </a:t>
            </a:r>
            <a:r>
              <a:rPr lang="uk-UA" i="1" dirty="0">
                <a:solidFill>
                  <a:srgbClr val="C00000"/>
                </a:solidFill>
                <a:effectLst/>
                <a:latin typeface="Garamond" pitchFamily="18" charset="0"/>
              </a:rPr>
              <a:t>(продовження)</a:t>
            </a:r>
          </a:p>
        </p:txBody>
      </p:sp>
      <p:sp>
        <p:nvSpPr>
          <p:cNvPr id="515077" name="Rectangle 5"/>
          <p:cNvSpPr>
            <a:spLocks noChangeArrowheads="1"/>
          </p:cNvSpPr>
          <p:nvPr/>
        </p:nvSpPr>
        <p:spPr bwMode="auto">
          <a:xfrm>
            <a:off x="755650" y="1916113"/>
            <a:ext cx="8208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355600" algn="just">
              <a:buClr>
                <a:srgbClr val="FF3300"/>
              </a:buClr>
              <a:buFontTx/>
              <a:buChar char="•"/>
            </a:pPr>
            <a:endParaRPr lang="uk-UA" sz="1600" b="0">
              <a:solidFill>
                <a:srgbClr val="3333CC"/>
              </a:solidFill>
              <a:effectLst/>
            </a:endParaRPr>
          </a:p>
        </p:txBody>
      </p:sp>
      <p:sp>
        <p:nvSpPr>
          <p:cNvPr id="515079" name="Rectangle 7"/>
          <p:cNvSpPr>
            <a:spLocks noChangeArrowheads="1"/>
          </p:cNvSpPr>
          <p:nvPr/>
        </p:nvSpPr>
        <p:spPr bwMode="auto">
          <a:xfrm>
            <a:off x="684213" y="659765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uk-UA" sz="1200">
                <a:solidFill>
                  <a:schemeClr val="folHlink"/>
                </a:solidFill>
                <a:effectLst/>
              </a:rPr>
              <a:t>МІЖНАРОДНА ДІЯЛЬНІСТЬ</a:t>
            </a:r>
            <a:endParaRPr lang="ru-RU" sz="1200">
              <a:solidFill>
                <a:schemeClr val="folHlink"/>
              </a:solidFill>
              <a:effectLst/>
            </a:endParaRPr>
          </a:p>
        </p:txBody>
      </p:sp>
      <p:sp>
        <p:nvSpPr>
          <p:cNvPr id="515080" name="Rectangle 8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- 2017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  <p:sp>
        <p:nvSpPr>
          <p:cNvPr id="515081" name="Oval 9"/>
          <p:cNvSpPr>
            <a:spLocks noChangeArrowheads="1"/>
          </p:cNvSpPr>
          <p:nvPr/>
        </p:nvSpPr>
        <p:spPr bwMode="auto">
          <a:xfrm>
            <a:off x="179388" y="1484313"/>
            <a:ext cx="469900" cy="5016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b="0" dirty="0">
                <a:effectLst/>
              </a:rPr>
              <a:t>М-3</a:t>
            </a:r>
            <a:endParaRPr lang="ru-RU" b="0" dirty="0"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7F6F44-70C9-4853-A188-F0FE47B7100B}"/>
              </a:ext>
            </a:extLst>
          </p:cNvPr>
          <p:cNvSpPr txBox="1"/>
          <p:nvPr/>
        </p:nvSpPr>
        <p:spPr>
          <a:xfrm>
            <a:off x="971600" y="2132856"/>
            <a:ext cx="756084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uk-UA" b="0" dirty="0">
                <a:solidFill>
                  <a:srgbClr val="3333CC"/>
                </a:solidFill>
                <a:effectLst/>
              </a:rPr>
              <a:t>Суттєво розширити склад експертів з пошуку і супроводу міжнародних проектів.</a:t>
            </a:r>
            <a:endParaRPr lang="en-US" b="0" dirty="0">
              <a:solidFill>
                <a:srgbClr val="3333CC"/>
              </a:solidFill>
              <a:effectLst/>
            </a:endParaRPr>
          </a:p>
          <a:p>
            <a:pPr marL="342900" lvl="0" indent="-342900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uk-UA" b="0" dirty="0">
                <a:solidFill>
                  <a:srgbClr val="3333CC"/>
                </a:solidFill>
                <a:effectLst/>
              </a:rPr>
              <a:t>Збільшити удвічі кількість викладачів, студентів, докторантів, які беруть участь у програмах міжнародної академічної мобільності й отримання подвійних дипломів.</a:t>
            </a:r>
            <a:endParaRPr lang="en-US" b="0" dirty="0">
              <a:solidFill>
                <a:srgbClr val="3333CC"/>
              </a:solidFill>
              <a:effectLst/>
            </a:endParaRPr>
          </a:p>
          <a:p>
            <a:pPr marL="342900" lvl="0" indent="-342900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uk-UA" b="0" dirty="0">
                <a:solidFill>
                  <a:srgbClr val="3333CC"/>
                </a:solidFill>
                <a:effectLst/>
              </a:rPr>
              <a:t>Забезпечити активну участь університету в міжнародних стипендіальних та грантових програмах.</a:t>
            </a:r>
            <a:endParaRPr lang="en-US" b="0" dirty="0">
              <a:solidFill>
                <a:srgbClr val="3333CC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94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0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3"/>
          <p:cNvSpPr txBox="1">
            <a:spLocks/>
          </p:cNvSpPr>
          <p:nvPr/>
        </p:nvSpPr>
        <p:spPr bwMode="auto">
          <a:xfrm>
            <a:off x="845654" y="3068960"/>
            <a:ext cx="8136904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uk-UA" sz="4000" dirty="0">
                <a:solidFill>
                  <a:srgbClr val="C00000"/>
                </a:solidFill>
                <a:effectLst/>
                <a:latin typeface="+mj-lt"/>
                <a:cs typeface="Calibri" pitchFamily="34" charset="0"/>
              </a:rPr>
              <a:t>ГУМАНІТАРНА СФЕРА І ВИХОВАННЯ</a:t>
            </a:r>
            <a:endParaRPr lang="uk-UA" sz="4000" b="1" dirty="0">
              <a:solidFill>
                <a:srgbClr val="C00000"/>
              </a:solidFill>
              <a:effectLst/>
              <a:latin typeface="+mj-lt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- 2017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12532491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2643" y="692696"/>
            <a:ext cx="8162925" cy="707886"/>
          </a:xfrm>
        </p:spPr>
        <p:txBody>
          <a:bodyPr/>
          <a:lstStyle/>
          <a:p>
            <a:r>
              <a:rPr lang="uk-UA" sz="4000" b="1" dirty="0">
                <a:solidFill>
                  <a:srgbClr val="CC3300"/>
                </a:solidFill>
                <a:latin typeface="+mn-lt"/>
                <a:cs typeface="Calibri" pitchFamily="34" charset="0"/>
              </a:rPr>
              <a:t>Основні результати</a:t>
            </a:r>
            <a:endParaRPr lang="ru-RU" sz="4000" b="1" dirty="0">
              <a:solidFill>
                <a:srgbClr val="CC3300"/>
              </a:solidFill>
              <a:latin typeface="+mn-lt"/>
              <a:cs typeface="Calibri" pitchFamily="34" charset="0"/>
            </a:endParaRPr>
          </a:p>
        </p:txBody>
      </p:sp>
      <p:sp>
        <p:nvSpPr>
          <p:cNvPr id="520196" name="Rectangle 4"/>
          <p:cNvSpPr>
            <a:spLocks noChangeArrowheads="1"/>
          </p:cNvSpPr>
          <p:nvPr/>
        </p:nvSpPr>
        <p:spPr bwMode="auto">
          <a:xfrm>
            <a:off x="684213" y="659765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uk-UA" sz="1200" dirty="0">
                <a:solidFill>
                  <a:schemeClr val="folHlink"/>
                </a:solidFill>
                <a:effectLst/>
              </a:rPr>
              <a:t>ГУМАНІТАРНА СФЕРА І ВИХОВАННЯ</a:t>
            </a:r>
            <a:endParaRPr lang="ru-RU" sz="1200" dirty="0">
              <a:solidFill>
                <a:schemeClr val="folHlink"/>
              </a:solidFill>
              <a:effectLst/>
            </a:endParaRPr>
          </a:p>
        </p:txBody>
      </p:sp>
      <p:sp>
        <p:nvSpPr>
          <p:cNvPr id="520197" name="Rectangle 5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- 2017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  <p:sp>
        <p:nvSpPr>
          <p:cNvPr id="520232" name="Oval 40"/>
          <p:cNvSpPr>
            <a:spLocks noChangeArrowheads="1"/>
          </p:cNvSpPr>
          <p:nvPr/>
        </p:nvSpPr>
        <p:spPr bwMode="auto">
          <a:xfrm>
            <a:off x="179388" y="1484313"/>
            <a:ext cx="469900" cy="5016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b="0">
                <a:effectLst/>
              </a:rPr>
              <a:t>П-1</a:t>
            </a:r>
            <a:endParaRPr lang="ru-RU" b="0">
              <a:effectLst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D609B6-C3F7-4F0F-94CC-6AC2E2FB944A}"/>
              </a:ext>
            </a:extLst>
          </p:cNvPr>
          <p:cNvSpPr txBox="1"/>
          <p:nvPr/>
        </p:nvSpPr>
        <p:spPr>
          <a:xfrm>
            <a:off x="1115616" y="1985963"/>
            <a:ext cx="77768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b="0" dirty="0">
                <a:solidFill>
                  <a:srgbClr val="0070C0"/>
                </a:solidFill>
                <a:effectLst/>
              </a:rPr>
              <a:t>Збереження і підтримка виваженого й толерантного соціально-психологічного клімату серед студентської молоді університету.</a:t>
            </a:r>
            <a:endParaRPr lang="en-US" b="0" dirty="0">
              <a:solidFill>
                <a:srgbClr val="0070C0"/>
              </a:solidFill>
              <a:effectLst/>
            </a:endParaRPr>
          </a:p>
          <a:p>
            <a:pPr marL="342900" lvl="0" indent="-34290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b="0" dirty="0">
                <a:solidFill>
                  <a:srgbClr val="0070C0"/>
                </a:solidFill>
                <a:effectLst/>
              </a:rPr>
              <a:t>Відкриття двох нових спеціальностей гуманітарного профілю – «Політологія» та «Філософія і політична критика».</a:t>
            </a:r>
            <a:endParaRPr lang="en-US" b="0" dirty="0">
              <a:solidFill>
                <a:srgbClr val="0070C0"/>
              </a:solidFill>
              <a:effectLst/>
            </a:endParaRPr>
          </a:p>
          <a:p>
            <a:pPr marL="342900" lvl="0" indent="-34290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b="0" dirty="0">
                <a:solidFill>
                  <a:srgbClr val="0070C0"/>
                </a:solidFill>
                <a:effectLst/>
              </a:rPr>
              <a:t>Більш ефективне функціонування системи органів студентського самоуправління.</a:t>
            </a:r>
            <a:endParaRPr lang="en-US" b="0" dirty="0">
              <a:solidFill>
                <a:srgbClr val="0070C0"/>
              </a:solidFill>
              <a:effectLst/>
            </a:endParaRPr>
          </a:p>
          <a:p>
            <a:pPr marL="342900" lvl="0" indent="-34290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b="0" dirty="0">
                <a:solidFill>
                  <a:srgbClr val="0070C0"/>
                </a:solidFill>
                <a:effectLst/>
              </a:rPr>
              <a:t>Налагодження і підтримка плідної співпраці студентського самоврядування НГУ з колегами  Німеччини та Польщі.</a:t>
            </a:r>
            <a:endParaRPr lang="en-US" b="0" dirty="0">
              <a:solidFill>
                <a:srgbClr val="0070C0"/>
              </a:solidFill>
              <a:effectLst/>
            </a:endParaRPr>
          </a:p>
          <a:p>
            <a:pPr marL="342900" lvl="0" indent="-34290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b="0" dirty="0">
                <a:solidFill>
                  <a:srgbClr val="0070C0"/>
                </a:solidFill>
                <a:effectLst/>
              </a:rPr>
              <a:t>Поширення й активізація волонтерського руху серед студентської молоді університету.</a:t>
            </a:r>
            <a:endParaRPr lang="en-US" b="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0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0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0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19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81075" y="548680"/>
            <a:ext cx="8162925" cy="707886"/>
          </a:xfrm>
        </p:spPr>
        <p:txBody>
          <a:bodyPr/>
          <a:lstStyle/>
          <a:p>
            <a:r>
              <a:rPr lang="uk-UA" sz="4000" b="1" dirty="0">
                <a:solidFill>
                  <a:srgbClr val="C00000"/>
                </a:solidFill>
                <a:cs typeface="Calibri" pitchFamily="34" charset="0"/>
              </a:rPr>
              <a:t>Першочергові завдання</a:t>
            </a:r>
            <a:endParaRPr lang="ru-RU" sz="4000" b="1" dirty="0">
              <a:solidFill>
                <a:srgbClr val="C00000"/>
              </a:solidFill>
              <a:cs typeface="Calibri" pitchFamily="34" charset="0"/>
            </a:endParaRPr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844675"/>
            <a:ext cx="8064375" cy="4695825"/>
          </a:xfrm>
        </p:spPr>
        <p:txBody>
          <a:bodyPr/>
          <a:lstStyle/>
          <a:p>
            <a:pPr lvl="0"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000" b="1" dirty="0">
                <a:solidFill>
                  <a:srgbClr val="3333CC"/>
                </a:solidFill>
              </a:rPr>
              <a:t>Подальший розвиток і підтримка</a:t>
            </a:r>
            <a:r>
              <a:rPr lang="uk-UA" sz="2000" dirty="0">
                <a:solidFill>
                  <a:srgbClr val="3333CC"/>
                </a:solidFill>
              </a:rPr>
              <a:t> постійного діалогу та взаєморозуміння між студентами.</a:t>
            </a:r>
          </a:p>
          <a:p>
            <a:pPr lvl="0"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000" b="1" dirty="0">
                <a:solidFill>
                  <a:srgbClr val="3333CC"/>
                </a:solidFill>
              </a:rPr>
              <a:t>Підвищена увага</a:t>
            </a:r>
            <a:r>
              <a:rPr lang="uk-UA" sz="2000" dirty="0">
                <a:solidFill>
                  <a:srgbClr val="3333CC"/>
                </a:solidFill>
              </a:rPr>
              <a:t> до морального-психологічного стану студентів – вихідців з проблемних районів Східної України.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000" b="1" dirty="0">
                <a:solidFill>
                  <a:srgbClr val="3333CC"/>
                </a:solidFill>
              </a:rPr>
              <a:t>Реалізація на практиці</a:t>
            </a:r>
            <a:r>
              <a:rPr lang="uk-UA" sz="2000" dirty="0">
                <a:solidFill>
                  <a:srgbClr val="3333CC"/>
                </a:solidFill>
              </a:rPr>
              <a:t> розробленої системи вільного вибору студентами навчальних дисциплін варіативного циклу. </a:t>
            </a:r>
            <a:endParaRPr lang="en-US" sz="2000" dirty="0">
              <a:solidFill>
                <a:srgbClr val="3333CC"/>
              </a:solidFill>
            </a:endParaRPr>
          </a:p>
          <a:p>
            <a:pPr lvl="0"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000" b="1" dirty="0">
                <a:solidFill>
                  <a:srgbClr val="3333CC"/>
                </a:solidFill>
              </a:rPr>
              <a:t>Сприяння розвитку</a:t>
            </a:r>
            <a:r>
              <a:rPr lang="uk-UA" sz="2000" dirty="0">
                <a:solidFill>
                  <a:srgbClr val="3333CC"/>
                </a:solidFill>
              </a:rPr>
              <a:t> нових студентських ініціатив, впровадження безкоштовного бездротового доступу студентів до Інтернету (</a:t>
            </a:r>
            <a:r>
              <a:rPr lang="en-US" sz="2000" dirty="0">
                <a:solidFill>
                  <a:srgbClr val="3333CC"/>
                </a:solidFill>
              </a:rPr>
              <a:t>Wi</a:t>
            </a:r>
            <a:r>
              <a:rPr lang="uk-UA" sz="2000" dirty="0">
                <a:solidFill>
                  <a:srgbClr val="3333CC"/>
                </a:solidFill>
              </a:rPr>
              <a:t>-</a:t>
            </a:r>
            <a:r>
              <a:rPr lang="en-US" sz="2000" dirty="0">
                <a:solidFill>
                  <a:srgbClr val="3333CC"/>
                </a:solidFill>
              </a:rPr>
              <a:t>Fi</a:t>
            </a:r>
            <a:r>
              <a:rPr lang="uk-UA" sz="2000" dirty="0">
                <a:solidFill>
                  <a:srgbClr val="3333CC"/>
                </a:solidFill>
              </a:rPr>
              <a:t>).</a:t>
            </a:r>
          </a:p>
          <a:p>
            <a:pPr lvl="0"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000" b="1" dirty="0">
                <a:solidFill>
                  <a:srgbClr val="3333CC"/>
                </a:solidFill>
              </a:rPr>
              <a:t>Здійснення системних заходів</a:t>
            </a:r>
            <a:r>
              <a:rPr lang="uk-UA" sz="2000" dirty="0">
                <a:solidFill>
                  <a:srgbClr val="3333CC"/>
                </a:solidFill>
              </a:rPr>
              <a:t> щодо поліпшення взаємодії адміністрації, студмістечка та органів студентського самоврядування гуртожитків.</a:t>
            </a:r>
            <a:endParaRPr lang="uk-UA" sz="2000" dirty="0">
              <a:solidFill>
                <a:srgbClr val="3333CC"/>
              </a:solidFill>
              <a:cs typeface="Calibri" pitchFamily="34" charset="0"/>
            </a:endParaRPr>
          </a:p>
        </p:txBody>
      </p:sp>
      <p:sp>
        <p:nvSpPr>
          <p:cNvPr id="525316" name="Rectangle 4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- 2017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  <p:sp>
        <p:nvSpPr>
          <p:cNvPr id="525317" name="Rectangle 5"/>
          <p:cNvSpPr>
            <a:spLocks noChangeArrowheads="1"/>
          </p:cNvSpPr>
          <p:nvPr/>
        </p:nvSpPr>
        <p:spPr bwMode="auto">
          <a:xfrm>
            <a:off x="684213" y="659765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uk-UA" sz="1200" dirty="0">
                <a:solidFill>
                  <a:schemeClr val="folHlink"/>
                </a:solidFill>
                <a:effectLst/>
              </a:rPr>
              <a:t>ГУМАНІТАРНА СФЕРА І ВИХОВАННЯ</a:t>
            </a:r>
            <a:endParaRPr lang="ru-RU" sz="1200" dirty="0">
              <a:solidFill>
                <a:schemeClr val="folHlink"/>
              </a:solidFill>
              <a:effectLst/>
            </a:endParaRPr>
          </a:p>
        </p:txBody>
      </p:sp>
      <p:sp>
        <p:nvSpPr>
          <p:cNvPr id="525318" name="Oval 6"/>
          <p:cNvSpPr>
            <a:spLocks noChangeArrowheads="1"/>
          </p:cNvSpPr>
          <p:nvPr/>
        </p:nvSpPr>
        <p:spPr bwMode="auto">
          <a:xfrm>
            <a:off x="179388" y="1484313"/>
            <a:ext cx="469900" cy="5016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b="0">
                <a:effectLst/>
              </a:rPr>
              <a:t>П-2</a:t>
            </a:r>
            <a:endParaRPr lang="ru-RU" b="0"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5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5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5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713210" y="2924944"/>
            <a:ext cx="8162925" cy="792088"/>
          </a:xfrm>
        </p:spPr>
        <p:txBody>
          <a:bodyPr/>
          <a:lstStyle/>
          <a:p>
            <a:pPr marL="0" indent="0">
              <a:buNone/>
            </a:pPr>
            <a:r>
              <a:rPr lang="uk-UA" sz="4400" b="1" dirty="0">
                <a:solidFill>
                  <a:srgbClr val="C00000"/>
                </a:solidFill>
              </a:rPr>
              <a:t>ОСВІТНЯ ДІЯЛЬНІСТЬ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</a:t>
            </a:r>
            <a:r>
              <a:rPr lang="en-US" sz="1200" dirty="0">
                <a:solidFill>
                  <a:srgbClr val="CC3300"/>
                </a:solidFill>
                <a:effectLst/>
              </a:rPr>
              <a:t>1</a:t>
            </a:r>
            <a:r>
              <a:rPr lang="uk-UA" sz="1200" dirty="0">
                <a:solidFill>
                  <a:srgbClr val="CC3300"/>
                </a:solidFill>
                <a:effectLst/>
              </a:rPr>
              <a:t>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10740659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3"/>
          <p:cNvSpPr>
            <a:spLocks noGrp="1"/>
          </p:cNvSpPr>
          <p:nvPr>
            <p:ph sz="half" idx="4294967295"/>
          </p:nvPr>
        </p:nvSpPr>
        <p:spPr>
          <a:xfrm>
            <a:off x="755576" y="1844824"/>
            <a:ext cx="7704856" cy="129614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uk-UA" sz="4400" b="1" dirty="0">
                <a:solidFill>
                  <a:srgbClr val="C00000"/>
                </a:solidFill>
                <a:latin typeface="Garamond" pitchFamily="18" charset="0"/>
              </a:rPr>
              <a:t>ПРИЙОМ - 2017</a:t>
            </a:r>
            <a:endParaRPr lang="ru-RU" sz="4400" b="1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</a:t>
            </a:r>
            <a:r>
              <a:rPr lang="en-US" sz="1200" dirty="0">
                <a:solidFill>
                  <a:srgbClr val="CC3300"/>
                </a:solidFill>
                <a:effectLst/>
              </a:rPr>
              <a:t>1</a:t>
            </a:r>
            <a:r>
              <a:rPr lang="uk-UA" sz="1200" dirty="0">
                <a:solidFill>
                  <a:srgbClr val="CC3300"/>
                </a:solidFill>
                <a:effectLst/>
              </a:rPr>
              <a:t>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99255797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3"/>
          <p:cNvSpPr>
            <a:spLocks noGrp="1"/>
          </p:cNvSpPr>
          <p:nvPr>
            <p:ph sz="half" idx="4294967295"/>
          </p:nvPr>
        </p:nvSpPr>
        <p:spPr>
          <a:xfrm>
            <a:off x="684213" y="620688"/>
            <a:ext cx="8443515" cy="93610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uk-UA" sz="2800" b="1" dirty="0">
                <a:solidFill>
                  <a:srgbClr val="C00000"/>
                </a:solidFill>
              </a:rPr>
              <a:t>Основні результати Прийому-2017</a:t>
            </a:r>
            <a:r>
              <a:rPr lang="en-US" sz="2800" b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uk-UA" sz="2400" b="1" dirty="0">
                <a:solidFill>
                  <a:srgbClr val="0070C0"/>
                </a:solidFill>
              </a:rPr>
              <a:t>Умови вступної компанії:</a:t>
            </a:r>
            <a:endParaRPr lang="en-US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</a:t>
            </a:r>
            <a:r>
              <a:rPr lang="en-US" sz="1200" dirty="0">
                <a:solidFill>
                  <a:srgbClr val="CC3300"/>
                </a:solidFill>
                <a:effectLst/>
              </a:rPr>
              <a:t>1</a:t>
            </a:r>
            <a:r>
              <a:rPr lang="uk-UA" sz="1200" dirty="0">
                <a:solidFill>
                  <a:srgbClr val="CC3300"/>
                </a:solidFill>
                <a:effectLst/>
              </a:rPr>
              <a:t>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84213" y="659765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uk-UA" sz="1200" dirty="0">
                <a:solidFill>
                  <a:srgbClr val="9A0000"/>
                </a:solidFill>
                <a:effectLst/>
              </a:rPr>
              <a:t>ПРИЙОМ-201</a:t>
            </a:r>
            <a:r>
              <a:rPr lang="en-US" sz="1200" dirty="0">
                <a:solidFill>
                  <a:srgbClr val="9A0000"/>
                </a:solidFill>
                <a:effectLst/>
              </a:rPr>
              <a:t>7</a:t>
            </a:r>
            <a:endParaRPr lang="ru-RU" sz="1200" dirty="0">
              <a:solidFill>
                <a:srgbClr val="9A0000"/>
              </a:solidFill>
              <a:effectLst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0F8E8D-894F-4646-9A63-06AFD52B98EE}"/>
              </a:ext>
            </a:extLst>
          </p:cNvPr>
          <p:cNvSpPr txBox="1"/>
          <p:nvPr/>
        </p:nvSpPr>
        <p:spPr>
          <a:xfrm>
            <a:off x="827584" y="1917130"/>
            <a:ext cx="7632848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sz="2400" b="0" dirty="0">
                <a:solidFill>
                  <a:srgbClr val="0070C0"/>
                </a:solidFill>
                <a:effectLst/>
              </a:rPr>
              <a:t>Зменшення обсягів державного замовлення на бакалавраті і середньому на 17 %.</a:t>
            </a:r>
          </a:p>
          <a:p>
            <a:pPr marL="342900" indent="-342900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sz="2400" b="0" dirty="0">
                <a:solidFill>
                  <a:srgbClr val="0070C0"/>
                </a:solidFill>
                <a:effectLst/>
              </a:rPr>
              <a:t>Припинення прийому на ОКР Спеціаліст і відповідне зменшення бюджетних місць.</a:t>
            </a:r>
          </a:p>
          <a:p>
            <a:pPr marL="342900" indent="-342900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sz="2400" b="0" dirty="0">
                <a:solidFill>
                  <a:srgbClr val="0070C0"/>
                </a:solidFill>
                <a:effectLst/>
              </a:rPr>
              <a:t>Зменшення контингенту вступників на бакалаврат, особливо на інженерно-технічні спеціальності.</a:t>
            </a:r>
          </a:p>
          <a:p>
            <a:pPr marL="342900" indent="-342900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sz="2400" b="0" dirty="0">
                <a:solidFill>
                  <a:srgbClr val="0070C0"/>
                </a:solidFill>
                <a:effectLst/>
              </a:rPr>
              <a:t>Постійні зміни Умов прийому.</a:t>
            </a:r>
          </a:p>
          <a:p>
            <a:pPr marL="342900" indent="-342900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sz="2400" b="0" dirty="0">
                <a:solidFill>
                  <a:srgbClr val="0070C0"/>
                </a:solidFill>
                <a:effectLst/>
              </a:rPr>
              <a:t>Повна заміна програмного забезпечення ЕДЕБО.</a:t>
            </a:r>
          </a:p>
          <a:p>
            <a:pPr marL="342900" indent="-342900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sz="2400" b="0" dirty="0">
                <a:solidFill>
                  <a:srgbClr val="0070C0"/>
                </a:solidFill>
                <a:effectLst/>
              </a:rPr>
              <a:t>Прийом на нові спеціальності.</a:t>
            </a:r>
            <a:endParaRPr lang="en-US" sz="2400" b="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10149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3"/>
          <p:cNvSpPr>
            <a:spLocks noGrp="1"/>
          </p:cNvSpPr>
          <p:nvPr>
            <p:ph sz="half" idx="4294967295"/>
          </p:nvPr>
        </p:nvSpPr>
        <p:spPr>
          <a:xfrm>
            <a:off x="684213" y="620688"/>
            <a:ext cx="8443515" cy="93610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uk-UA" sz="2800" b="1" dirty="0">
                <a:solidFill>
                  <a:srgbClr val="C00000"/>
                </a:solidFill>
              </a:rPr>
              <a:t>Розподіл кількості заяв вступників за пріоритетами (бакалаврат)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</a:t>
            </a:r>
            <a:r>
              <a:rPr lang="en-US" sz="1200" dirty="0">
                <a:solidFill>
                  <a:srgbClr val="CC3300"/>
                </a:solidFill>
                <a:effectLst/>
              </a:rPr>
              <a:t>1</a:t>
            </a:r>
            <a:r>
              <a:rPr lang="uk-UA" sz="1200" dirty="0">
                <a:solidFill>
                  <a:srgbClr val="CC3300"/>
                </a:solidFill>
                <a:effectLst/>
              </a:rPr>
              <a:t>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84213" y="659765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uk-UA" sz="1200" dirty="0">
                <a:solidFill>
                  <a:srgbClr val="9A0000"/>
                </a:solidFill>
                <a:effectLst/>
              </a:rPr>
              <a:t>ПРИЙОМ-201</a:t>
            </a:r>
            <a:r>
              <a:rPr lang="en-US" sz="1200" dirty="0">
                <a:solidFill>
                  <a:srgbClr val="9A0000"/>
                </a:solidFill>
                <a:effectLst/>
              </a:rPr>
              <a:t>7</a:t>
            </a:r>
            <a:endParaRPr lang="ru-RU" sz="1200" dirty="0">
              <a:solidFill>
                <a:srgbClr val="9A0000"/>
              </a:solidFill>
              <a:effectLst/>
            </a:endParaRPr>
          </a:p>
        </p:txBody>
      </p:sp>
      <p:graphicFrame>
        <p:nvGraphicFramePr>
          <p:cNvPr id="6" name="Діагр. 3">
            <a:extLst>
              <a:ext uri="{FF2B5EF4-FFF2-40B4-BE49-F238E27FC236}">
                <a16:creationId xmlns:a16="http://schemas.microsoft.com/office/drawing/2014/main" id="{A0C2C17C-1EFD-40F7-93C0-19E7A2FE50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9901066"/>
              </p:ext>
            </p:extLst>
          </p:nvPr>
        </p:nvGraphicFramePr>
        <p:xfrm>
          <a:off x="899592" y="2043112"/>
          <a:ext cx="7560840" cy="4410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735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3"/>
          <p:cNvSpPr>
            <a:spLocks noGrp="1"/>
          </p:cNvSpPr>
          <p:nvPr>
            <p:ph sz="half" idx="4294967295"/>
          </p:nvPr>
        </p:nvSpPr>
        <p:spPr>
          <a:xfrm>
            <a:off x="700485" y="404664"/>
            <a:ext cx="8443515" cy="121460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uk-UA" sz="2400" b="1" dirty="0">
                <a:solidFill>
                  <a:srgbClr val="C00000"/>
                </a:solidFill>
              </a:rPr>
              <a:t>Кількість заяв вступників з повною середньою освітою на місце максимального обсягу держзамовлення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</a:t>
            </a:r>
            <a:r>
              <a:rPr lang="en-US" sz="1200" dirty="0">
                <a:solidFill>
                  <a:srgbClr val="CC3300"/>
                </a:solidFill>
                <a:effectLst/>
              </a:rPr>
              <a:t>1</a:t>
            </a:r>
            <a:r>
              <a:rPr lang="uk-UA" sz="1200" dirty="0">
                <a:solidFill>
                  <a:srgbClr val="CC3300"/>
                </a:solidFill>
                <a:effectLst/>
              </a:rPr>
              <a:t>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84213" y="659765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uk-UA" sz="1200" dirty="0">
                <a:solidFill>
                  <a:srgbClr val="9A0000"/>
                </a:solidFill>
                <a:effectLst/>
              </a:rPr>
              <a:t>ПРИЙОМ-201</a:t>
            </a:r>
            <a:r>
              <a:rPr lang="en-US" sz="1200" dirty="0">
                <a:solidFill>
                  <a:srgbClr val="9A0000"/>
                </a:solidFill>
                <a:effectLst/>
              </a:rPr>
              <a:t>7</a:t>
            </a:r>
            <a:endParaRPr lang="ru-RU" sz="1200" dirty="0">
              <a:solidFill>
                <a:srgbClr val="9A0000"/>
              </a:solidFill>
              <a:effectLst/>
            </a:endParaRPr>
          </a:p>
        </p:txBody>
      </p:sp>
      <p:graphicFrame>
        <p:nvGraphicFramePr>
          <p:cNvPr id="7" name="Діагр. 4">
            <a:extLst>
              <a:ext uri="{FF2B5EF4-FFF2-40B4-BE49-F238E27FC236}">
                <a16:creationId xmlns:a16="http://schemas.microsoft.com/office/drawing/2014/main" id="{6874C444-10B7-4452-B6A7-A4CA2491F2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6524054"/>
              </p:ext>
            </p:extLst>
          </p:nvPr>
        </p:nvGraphicFramePr>
        <p:xfrm>
          <a:off x="395536" y="1844824"/>
          <a:ext cx="8421191" cy="4752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92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3"/>
          <p:cNvSpPr>
            <a:spLocks noGrp="1"/>
          </p:cNvSpPr>
          <p:nvPr>
            <p:ph sz="half" idx="4294967295"/>
          </p:nvPr>
        </p:nvSpPr>
        <p:spPr>
          <a:xfrm>
            <a:off x="716159" y="548680"/>
            <a:ext cx="8443515" cy="93610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uk-UA" sz="2400" b="1" dirty="0">
                <a:solidFill>
                  <a:srgbClr val="C00000"/>
                </a:solidFill>
              </a:rPr>
              <a:t>Кількість заяв вступників – молодших спеціалістів  на одне бюджетне місце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</a:t>
            </a:r>
            <a:r>
              <a:rPr lang="en-US" sz="1200" dirty="0">
                <a:solidFill>
                  <a:srgbClr val="CC3300"/>
                </a:solidFill>
                <a:effectLst/>
              </a:rPr>
              <a:t>1</a:t>
            </a:r>
            <a:r>
              <a:rPr lang="uk-UA" sz="1200" dirty="0">
                <a:solidFill>
                  <a:srgbClr val="CC3300"/>
                </a:solidFill>
                <a:effectLst/>
              </a:rPr>
              <a:t>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84213" y="659765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uk-UA" sz="1200" dirty="0">
                <a:solidFill>
                  <a:srgbClr val="9A0000"/>
                </a:solidFill>
                <a:effectLst/>
              </a:rPr>
              <a:t>ПРИЙОМ-201</a:t>
            </a:r>
            <a:r>
              <a:rPr lang="en-US" sz="1200" dirty="0">
                <a:solidFill>
                  <a:srgbClr val="9A0000"/>
                </a:solidFill>
                <a:effectLst/>
              </a:rPr>
              <a:t>7</a:t>
            </a:r>
            <a:endParaRPr lang="ru-RU" sz="1200" dirty="0">
              <a:solidFill>
                <a:srgbClr val="9A0000"/>
              </a:solidFill>
              <a:effectLst/>
            </a:endParaRPr>
          </a:p>
        </p:txBody>
      </p:sp>
      <p:graphicFrame>
        <p:nvGraphicFramePr>
          <p:cNvPr id="6" name="Діагр. 2">
            <a:extLst>
              <a:ext uri="{FF2B5EF4-FFF2-40B4-BE49-F238E27FC236}">
                <a16:creationId xmlns:a16="http://schemas.microsoft.com/office/drawing/2014/main" id="{E3E5524F-CEC1-47EF-8460-3811F34B61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4594735"/>
              </p:ext>
            </p:extLst>
          </p:nvPr>
        </p:nvGraphicFramePr>
        <p:xfrm>
          <a:off x="899592" y="1792164"/>
          <a:ext cx="7992888" cy="5065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07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3"/>
          <p:cNvSpPr>
            <a:spLocks noGrp="1"/>
          </p:cNvSpPr>
          <p:nvPr>
            <p:ph sz="half" idx="4294967295"/>
          </p:nvPr>
        </p:nvSpPr>
        <p:spPr>
          <a:xfrm>
            <a:off x="716159" y="548680"/>
            <a:ext cx="8443515" cy="93610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ru-RU" sz="2000" b="1" dirty="0" err="1">
                <a:solidFill>
                  <a:srgbClr val="C00000"/>
                </a:solidFill>
              </a:rPr>
              <a:t>Прохідні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бали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вступників</a:t>
            </a:r>
            <a:r>
              <a:rPr lang="ru-RU" sz="2000" b="1" dirty="0">
                <a:solidFill>
                  <a:srgbClr val="C00000"/>
                </a:solidFill>
              </a:rPr>
              <a:t> з </a:t>
            </a:r>
            <a:r>
              <a:rPr lang="ru-RU" sz="2000" b="1" dirty="0" err="1">
                <a:solidFill>
                  <a:srgbClr val="C00000"/>
                </a:solidFill>
              </a:rPr>
              <a:t>повною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середньою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освітою</a:t>
            </a:r>
            <a:r>
              <a:rPr lang="ru-RU" sz="2000" b="1" dirty="0">
                <a:solidFill>
                  <a:srgbClr val="C00000"/>
                </a:solidFill>
              </a:rPr>
              <a:t>  на </a:t>
            </a:r>
            <a:r>
              <a:rPr lang="ru-RU" sz="2000" b="1" dirty="0" err="1">
                <a:solidFill>
                  <a:srgbClr val="C00000"/>
                </a:solidFill>
              </a:rPr>
              <a:t>місця</a:t>
            </a:r>
            <a:r>
              <a:rPr lang="ru-RU" sz="2000" b="1" dirty="0">
                <a:solidFill>
                  <a:srgbClr val="C00000"/>
                </a:solidFill>
              </a:rPr>
              <a:t> за </a:t>
            </a:r>
            <a:r>
              <a:rPr lang="ru-RU" sz="2000" b="1" dirty="0" err="1">
                <a:solidFill>
                  <a:srgbClr val="C00000"/>
                </a:solidFill>
              </a:rPr>
              <a:t>державним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замовленням</a:t>
            </a:r>
            <a:r>
              <a:rPr lang="ru-RU" sz="2000" b="1" dirty="0">
                <a:solidFill>
                  <a:srgbClr val="C00000"/>
                </a:solidFill>
              </a:rPr>
              <a:t> (</a:t>
            </a:r>
            <a:r>
              <a:rPr lang="ru-RU" sz="2000" b="1" dirty="0" err="1">
                <a:solidFill>
                  <a:srgbClr val="C00000"/>
                </a:solidFill>
              </a:rPr>
              <a:t>бакалаврат</a:t>
            </a:r>
            <a:r>
              <a:rPr lang="ru-RU" sz="2000" b="1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</a:t>
            </a:r>
            <a:r>
              <a:rPr lang="en-US" sz="1200" dirty="0">
                <a:solidFill>
                  <a:srgbClr val="CC3300"/>
                </a:solidFill>
                <a:effectLst/>
              </a:rPr>
              <a:t>1</a:t>
            </a:r>
            <a:r>
              <a:rPr lang="uk-UA" sz="1200" dirty="0">
                <a:solidFill>
                  <a:srgbClr val="CC3300"/>
                </a:solidFill>
                <a:effectLst/>
              </a:rPr>
              <a:t>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84213" y="659765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uk-UA" sz="1200" dirty="0">
                <a:solidFill>
                  <a:srgbClr val="9A0000"/>
                </a:solidFill>
                <a:effectLst/>
              </a:rPr>
              <a:t>ПРИЙОМ-201</a:t>
            </a:r>
            <a:r>
              <a:rPr lang="en-US" sz="1200" dirty="0">
                <a:solidFill>
                  <a:srgbClr val="9A0000"/>
                </a:solidFill>
                <a:effectLst/>
              </a:rPr>
              <a:t>7</a:t>
            </a:r>
            <a:endParaRPr lang="ru-RU" sz="1200" dirty="0">
              <a:solidFill>
                <a:srgbClr val="9A0000"/>
              </a:solidFill>
              <a:effectLst/>
            </a:endParaRPr>
          </a:p>
        </p:txBody>
      </p:sp>
      <p:graphicFrame>
        <p:nvGraphicFramePr>
          <p:cNvPr id="7" name="Діагр. 6">
            <a:extLst>
              <a:ext uri="{FF2B5EF4-FFF2-40B4-BE49-F238E27FC236}">
                <a16:creationId xmlns:a16="http://schemas.microsoft.com/office/drawing/2014/main" id="{DAB26053-A14B-4B91-9201-7EFFD20D0A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0741147"/>
              </p:ext>
            </p:extLst>
          </p:nvPr>
        </p:nvGraphicFramePr>
        <p:xfrm>
          <a:off x="0" y="1988840"/>
          <a:ext cx="903649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6853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3"/>
          <p:cNvSpPr>
            <a:spLocks noGrp="1"/>
          </p:cNvSpPr>
          <p:nvPr>
            <p:ph sz="half" idx="4294967295"/>
          </p:nvPr>
        </p:nvSpPr>
        <p:spPr>
          <a:xfrm>
            <a:off x="827585" y="476672"/>
            <a:ext cx="7632848" cy="93610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ru-RU" sz="2400" b="1" dirty="0" err="1">
                <a:solidFill>
                  <a:srgbClr val="C00000"/>
                </a:solidFill>
              </a:rPr>
              <a:t>Кількість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зарахованих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вступників</a:t>
            </a:r>
            <a:r>
              <a:rPr lang="ru-RU" sz="2400" b="1" dirty="0">
                <a:solidFill>
                  <a:srgbClr val="C00000"/>
                </a:solidFill>
              </a:rPr>
              <a:t> (</a:t>
            </a:r>
            <a:r>
              <a:rPr lang="ru-RU" sz="2400" b="1" dirty="0" err="1">
                <a:solidFill>
                  <a:srgbClr val="C00000"/>
                </a:solidFill>
              </a:rPr>
              <a:t>бакалаврат</a:t>
            </a:r>
            <a:r>
              <a:rPr lang="ru-RU" sz="2400" b="1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</a:t>
            </a:r>
            <a:r>
              <a:rPr lang="en-US" sz="1200" dirty="0">
                <a:solidFill>
                  <a:srgbClr val="CC3300"/>
                </a:solidFill>
                <a:effectLst/>
              </a:rPr>
              <a:t>1</a:t>
            </a:r>
            <a:r>
              <a:rPr lang="uk-UA" sz="1200" dirty="0">
                <a:solidFill>
                  <a:srgbClr val="CC3300"/>
                </a:solidFill>
                <a:effectLst/>
              </a:rPr>
              <a:t>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84213" y="659765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uk-UA" sz="1200" dirty="0">
                <a:solidFill>
                  <a:srgbClr val="9A0000"/>
                </a:solidFill>
                <a:effectLst/>
              </a:rPr>
              <a:t>ПРИЙОМ-201</a:t>
            </a:r>
            <a:r>
              <a:rPr lang="en-US" sz="1200" dirty="0">
                <a:solidFill>
                  <a:srgbClr val="9A0000"/>
                </a:solidFill>
                <a:effectLst/>
              </a:rPr>
              <a:t>7</a:t>
            </a:r>
            <a:endParaRPr lang="ru-RU" sz="1200" dirty="0">
              <a:solidFill>
                <a:srgbClr val="9A0000"/>
              </a:solidFill>
              <a:effectLst/>
            </a:endParaRPr>
          </a:p>
        </p:txBody>
      </p:sp>
      <p:graphicFrame>
        <p:nvGraphicFramePr>
          <p:cNvPr id="6" name="Діагр. 1">
            <a:extLst>
              <a:ext uri="{FF2B5EF4-FFF2-40B4-BE49-F238E27FC236}">
                <a16:creationId xmlns:a16="http://schemas.microsoft.com/office/drawing/2014/main" id="{30B0CAE6-F68F-4C1A-89D7-BF17DE586B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8119196"/>
              </p:ext>
            </p:extLst>
          </p:nvPr>
        </p:nvGraphicFramePr>
        <p:xfrm>
          <a:off x="827584" y="1988840"/>
          <a:ext cx="7992887" cy="4608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6277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3"/>
          <p:cNvSpPr>
            <a:spLocks noGrp="1"/>
          </p:cNvSpPr>
          <p:nvPr>
            <p:ph sz="half" idx="4294967295"/>
          </p:nvPr>
        </p:nvSpPr>
        <p:spPr>
          <a:xfrm>
            <a:off x="827585" y="476672"/>
            <a:ext cx="7632848" cy="93610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ru-RU" sz="2400" b="1" dirty="0" err="1">
                <a:solidFill>
                  <a:srgbClr val="C00000"/>
                </a:solidFill>
              </a:rPr>
              <a:t>Кількість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зарахованих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вступників</a:t>
            </a:r>
            <a:r>
              <a:rPr lang="ru-RU" sz="2400" b="1" dirty="0">
                <a:solidFill>
                  <a:srgbClr val="C00000"/>
                </a:solidFill>
              </a:rPr>
              <a:t> (</a:t>
            </a:r>
            <a:r>
              <a:rPr lang="ru-RU" sz="2400" b="1" dirty="0" err="1">
                <a:solidFill>
                  <a:srgbClr val="C00000"/>
                </a:solidFill>
              </a:rPr>
              <a:t>магістратура</a:t>
            </a:r>
            <a:r>
              <a:rPr lang="ru-RU" sz="2400" b="1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</a:t>
            </a:r>
            <a:r>
              <a:rPr lang="en-US" sz="1200" dirty="0">
                <a:solidFill>
                  <a:srgbClr val="CC3300"/>
                </a:solidFill>
                <a:effectLst/>
              </a:rPr>
              <a:t>1</a:t>
            </a:r>
            <a:r>
              <a:rPr lang="uk-UA" sz="1200" dirty="0">
                <a:solidFill>
                  <a:srgbClr val="CC3300"/>
                </a:solidFill>
                <a:effectLst/>
              </a:rPr>
              <a:t>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84213" y="659765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uk-UA" sz="1200" dirty="0">
                <a:solidFill>
                  <a:srgbClr val="9A0000"/>
                </a:solidFill>
                <a:effectLst/>
              </a:rPr>
              <a:t>ПРИЙОМ-201</a:t>
            </a:r>
            <a:r>
              <a:rPr lang="en-US" sz="1200" dirty="0">
                <a:solidFill>
                  <a:srgbClr val="9A0000"/>
                </a:solidFill>
                <a:effectLst/>
              </a:rPr>
              <a:t>7</a:t>
            </a:r>
            <a:endParaRPr lang="ru-RU" sz="1200" dirty="0">
              <a:solidFill>
                <a:srgbClr val="9A0000"/>
              </a:solidFill>
              <a:effectLst/>
            </a:endParaRPr>
          </a:p>
        </p:txBody>
      </p:sp>
      <p:graphicFrame>
        <p:nvGraphicFramePr>
          <p:cNvPr id="7" name="Діагр. 2">
            <a:extLst>
              <a:ext uri="{FF2B5EF4-FFF2-40B4-BE49-F238E27FC236}">
                <a16:creationId xmlns:a16="http://schemas.microsoft.com/office/drawing/2014/main" id="{9A7DDCE0-7D16-420B-AC17-5D24896CED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121736"/>
              </p:ext>
            </p:extLst>
          </p:nvPr>
        </p:nvGraphicFramePr>
        <p:xfrm>
          <a:off x="808963" y="1916832"/>
          <a:ext cx="7939501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245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81075" y="733346"/>
            <a:ext cx="8162925" cy="523220"/>
          </a:xfrm>
        </p:spPr>
        <p:txBody>
          <a:bodyPr/>
          <a:lstStyle/>
          <a:p>
            <a:r>
              <a:rPr lang="uk-UA" sz="2800" b="1" dirty="0">
                <a:solidFill>
                  <a:srgbClr val="C00000"/>
                </a:solidFill>
                <a:cs typeface="Calibri" pitchFamily="34" charset="0"/>
              </a:rPr>
              <a:t>Пріоритетні  завдання університету</a:t>
            </a:r>
            <a:endParaRPr lang="ru-RU" sz="2800" b="1" dirty="0">
              <a:solidFill>
                <a:srgbClr val="C00000"/>
              </a:solidFill>
              <a:cs typeface="Calibri" pitchFamily="34" charset="0"/>
            </a:endParaRPr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844675"/>
            <a:ext cx="8064375" cy="4695825"/>
          </a:xfrm>
        </p:spPr>
        <p:txBody>
          <a:bodyPr/>
          <a:lstStyle/>
          <a:p>
            <a:pPr lvl="0"/>
            <a:r>
              <a:rPr lang="uk-UA" sz="2400" b="1" dirty="0">
                <a:solidFill>
                  <a:srgbClr val="3333CC"/>
                </a:solidFill>
              </a:rPr>
              <a:t>Утвердження</a:t>
            </a:r>
            <a:r>
              <a:rPr lang="uk-UA" sz="2400" dirty="0">
                <a:solidFill>
                  <a:srgbClr val="3333CC"/>
                </a:solidFill>
              </a:rPr>
              <a:t> активної маркетингової стратегії щодо профорієнтації та освітніх і наукових послуг.</a:t>
            </a:r>
            <a:endParaRPr lang="en-US" sz="2400" dirty="0">
              <a:solidFill>
                <a:srgbClr val="3333CC"/>
              </a:solidFill>
            </a:endParaRPr>
          </a:p>
          <a:p>
            <a:pPr lvl="0"/>
            <a:r>
              <a:rPr lang="uk-UA" sz="2400" b="1" dirty="0">
                <a:solidFill>
                  <a:srgbClr val="3333CC"/>
                </a:solidFill>
              </a:rPr>
              <a:t>Здійснення </a:t>
            </a:r>
            <a:r>
              <a:rPr lang="uk-UA" sz="2400" dirty="0">
                <a:solidFill>
                  <a:srgbClr val="3333CC"/>
                </a:solidFill>
              </a:rPr>
              <a:t>європейської акредитації інженерних англомовних освітніх програм.</a:t>
            </a:r>
            <a:endParaRPr lang="en-US" sz="2400" dirty="0">
              <a:solidFill>
                <a:srgbClr val="3333CC"/>
              </a:solidFill>
            </a:endParaRPr>
          </a:p>
          <a:p>
            <a:pPr lvl="0"/>
            <a:r>
              <a:rPr lang="uk-UA" sz="2400" b="1" dirty="0">
                <a:solidFill>
                  <a:srgbClr val="3333CC"/>
                </a:solidFill>
              </a:rPr>
              <a:t>Розширення</a:t>
            </a:r>
            <a:r>
              <a:rPr lang="uk-UA" sz="2400" dirty="0">
                <a:solidFill>
                  <a:srgbClr val="3333CC"/>
                </a:solidFill>
              </a:rPr>
              <a:t> переліку платних послуг університету.</a:t>
            </a:r>
            <a:endParaRPr lang="en-US" sz="2400" dirty="0">
              <a:solidFill>
                <a:srgbClr val="3333CC"/>
              </a:solidFill>
            </a:endParaRPr>
          </a:p>
          <a:p>
            <a:pPr lvl="0"/>
            <a:r>
              <a:rPr lang="uk-UA" sz="2400" b="1" dirty="0">
                <a:solidFill>
                  <a:srgbClr val="3333CC"/>
                </a:solidFill>
              </a:rPr>
              <a:t>Опрацювання</a:t>
            </a:r>
            <a:r>
              <a:rPr lang="uk-UA" sz="2400" dirty="0">
                <a:solidFill>
                  <a:srgbClr val="3333CC"/>
                </a:solidFill>
              </a:rPr>
              <a:t> перспективних проектів тепло-енергозбереження в університеті.</a:t>
            </a:r>
            <a:endParaRPr lang="en-US" sz="2400" dirty="0">
              <a:solidFill>
                <a:srgbClr val="3333CC"/>
              </a:solidFill>
            </a:endParaRPr>
          </a:p>
          <a:p>
            <a:pPr lvl="0"/>
            <a:r>
              <a:rPr lang="uk-UA" sz="2400" b="1" dirty="0">
                <a:solidFill>
                  <a:srgbClr val="3333CC"/>
                </a:solidFill>
              </a:rPr>
              <a:t>Створення</a:t>
            </a:r>
            <a:r>
              <a:rPr lang="uk-UA" sz="2400" dirty="0">
                <a:solidFill>
                  <a:srgbClr val="3333CC"/>
                </a:solidFill>
              </a:rPr>
              <a:t> фонду розвитку університету за участю технологічного бізнесу.</a:t>
            </a:r>
            <a:endParaRPr lang="uk-UA" sz="1600" dirty="0">
              <a:solidFill>
                <a:srgbClr val="3333CC"/>
              </a:solidFill>
              <a:cs typeface="Calibri" pitchFamily="34" charset="0"/>
            </a:endParaRPr>
          </a:p>
        </p:txBody>
      </p:sp>
      <p:sp>
        <p:nvSpPr>
          <p:cNvPr id="525316" name="Rectangle 4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- 2017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2290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5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5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5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1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162925" cy="946150"/>
          </a:xfrm>
        </p:spPr>
        <p:txBody>
          <a:bodyPr/>
          <a:lstStyle/>
          <a:p>
            <a:r>
              <a:rPr lang="uk-UA" sz="2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НАЦІОНАЛЬНИЙ ГІРНИЧИЙ</a:t>
            </a:r>
            <a:br>
              <a:rPr lang="uk-UA" sz="2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uk-UA" sz="2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УНІВЕРСИТЕТ</a:t>
            </a:r>
            <a:endParaRPr lang="ru-RU" sz="2800" b="1" i="1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3717032"/>
            <a:ext cx="7691438" cy="863476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uk-UA" sz="4000" b="1" dirty="0">
                <a:solidFill>
                  <a:srgbClr val="C00000"/>
                </a:solidFill>
              </a:rPr>
              <a:t>ЩИРО ДЯКУЮ ЗА УВАГУ!</a:t>
            </a:r>
            <a:endParaRPr lang="uk-UA" sz="4000" i="1" dirty="0">
              <a:solidFill>
                <a:srgbClr val="C00000"/>
              </a:solidFill>
            </a:endParaRPr>
          </a:p>
        </p:txBody>
      </p:sp>
      <p:pic>
        <p:nvPicPr>
          <p:cNvPr id="502788" name="Picture 4" descr="logo_nmu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76250"/>
            <a:ext cx="2411412" cy="141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2789" name="Rectangle 5"/>
          <p:cNvSpPr>
            <a:spLocks noChangeArrowheads="1"/>
          </p:cNvSpPr>
          <p:nvPr/>
        </p:nvSpPr>
        <p:spPr bwMode="auto">
          <a:xfrm>
            <a:off x="827088" y="1268413"/>
            <a:ext cx="55435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sz="1400" i="1" dirty="0">
                <a:solidFill>
                  <a:srgbClr val="0000CC"/>
                </a:solidFill>
                <a:effectLst/>
              </a:rPr>
              <a:t>м. Дніпро                       </a:t>
            </a:r>
            <a:r>
              <a:rPr lang="en-US" sz="1400" i="1" dirty="0">
                <a:solidFill>
                  <a:srgbClr val="0000CC"/>
                </a:solidFill>
                <a:effectLst/>
              </a:rPr>
              <a:t>31 </a:t>
            </a:r>
            <a:r>
              <a:rPr lang="uk-UA" sz="1400" i="1" dirty="0">
                <a:solidFill>
                  <a:srgbClr val="0000CC"/>
                </a:solidFill>
                <a:effectLst/>
              </a:rPr>
              <a:t>серпня 20</a:t>
            </a:r>
            <a:r>
              <a:rPr lang="en-US" sz="1400" i="1" dirty="0">
                <a:solidFill>
                  <a:srgbClr val="0000CC"/>
                </a:solidFill>
                <a:effectLst/>
              </a:rPr>
              <a:t>1</a:t>
            </a:r>
            <a:r>
              <a:rPr lang="uk-UA" sz="1400" i="1" dirty="0">
                <a:solidFill>
                  <a:srgbClr val="0000CC"/>
                </a:solidFill>
                <a:effectLst/>
              </a:rPr>
              <a:t>7 року</a:t>
            </a:r>
            <a:endParaRPr lang="ru-RU" sz="1400" i="1" dirty="0">
              <a:solidFill>
                <a:srgbClr val="0000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39886591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3" name="Text Box 3"/>
          <p:cNvSpPr txBox="1">
            <a:spLocks noChangeArrowheads="1"/>
          </p:cNvSpPr>
          <p:nvPr/>
        </p:nvSpPr>
        <p:spPr bwMode="auto">
          <a:xfrm>
            <a:off x="1116013" y="2235200"/>
            <a:ext cx="7272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sz="1800">
              <a:solidFill>
                <a:srgbClr val="3333CC"/>
              </a:solidFill>
              <a:effectLst/>
              <a:latin typeface="Verdana" pitchFamily="34" charset="0"/>
            </a:endParaRPr>
          </a:p>
        </p:txBody>
      </p:sp>
      <p:sp>
        <p:nvSpPr>
          <p:cNvPr id="465924" name="Rectangle 4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</a:t>
            </a:r>
            <a:r>
              <a:rPr lang="en-US" sz="1200" dirty="0">
                <a:solidFill>
                  <a:srgbClr val="CC3300"/>
                </a:solidFill>
                <a:effectLst/>
              </a:rPr>
              <a:t>1</a:t>
            </a:r>
            <a:r>
              <a:rPr lang="uk-UA" sz="1200" dirty="0">
                <a:solidFill>
                  <a:srgbClr val="CC3300"/>
                </a:solidFill>
                <a:effectLst/>
              </a:rPr>
              <a:t>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  <p:sp>
        <p:nvSpPr>
          <p:cNvPr id="465925" name="Oval 5"/>
          <p:cNvSpPr>
            <a:spLocks noChangeArrowheads="1"/>
          </p:cNvSpPr>
          <p:nvPr/>
        </p:nvSpPr>
        <p:spPr bwMode="auto">
          <a:xfrm>
            <a:off x="141288" y="1487488"/>
            <a:ext cx="469900" cy="5016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b="0">
                <a:effectLst/>
              </a:rPr>
              <a:t>О-</a:t>
            </a:r>
            <a:r>
              <a:rPr lang="en-US" b="0">
                <a:effectLst/>
              </a:rPr>
              <a:t>1</a:t>
            </a:r>
            <a:endParaRPr lang="ru-RU" b="0">
              <a:effectLst/>
            </a:endParaRPr>
          </a:p>
        </p:txBody>
      </p:sp>
      <p:sp>
        <p:nvSpPr>
          <p:cNvPr id="465926" name="Rectangle 6"/>
          <p:cNvSpPr>
            <a:spLocks noChangeArrowheads="1"/>
          </p:cNvSpPr>
          <p:nvPr/>
        </p:nvSpPr>
        <p:spPr bwMode="auto">
          <a:xfrm>
            <a:off x="684213" y="659765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uk-UA" sz="1200">
                <a:solidFill>
                  <a:schemeClr val="folHlink"/>
                </a:solidFill>
                <a:effectLst/>
              </a:rPr>
              <a:t>ОСВІТНЯ ДІЯЛЬНІСТЬ</a:t>
            </a:r>
            <a:endParaRPr lang="ru-RU" sz="1200">
              <a:solidFill>
                <a:schemeClr val="folHlink"/>
              </a:solidFill>
              <a:effectLst/>
            </a:endParaRPr>
          </a:p>
        </p:txBody>
      </p:sp>
      <p:sp>
        <p:nvSpPr>
          <p:cNvPr id="465930" name="Text Box 10"/>
          <p:cNvSpPr txBox="1">
            <a:spLocks noChangeArrowheads="1"/>
          </p:cNvSpPr>
          <p:nvPr/>
        </p:nvSpPr>
        <p:spPr bwMode="auto">
          <a:xfrm>
            <a:off x="827086" y="692696"/>
            <a:ext cx="831691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dirty="0">
                <a:solidFill>
                  <a:srgbClr val="C00000"/>
                </a:solidFill>
                <a:effectLst/>
              </a:rPr>
              <a:t>Основні результати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DEE979-BB60-4A8C-927F-C738F82072A6}"/>
              </a:ext>
            </a:extLst>
          </p:cNvPr>
          <p:cNvSpPr txBox="1"/>
          <p:nvPr/>
        </p:nvSpPr>
        <p:spPr>
          <a:xfrm>
            <a:off x="1007802" y="2014290"/>
            <a:ext cx="748875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800" dirty="0">
                <a:solidFill>
                  <a:srgbClr val="0070C0"/>
                </a:solidFill>
                <a:effectLst/>
              </a:rPr>
              <a:t>Університет</a:t>
            </a:r>
            <a:r>
              <a:rPr lang="uk-UA" sz="1800" b="0" dirty="0">
                <a:solidFill>
                  <a:srgbClr val="0070C0"/>
                </a:solidFill>
                <a:effectLst/>
              </a:rPr>
              <a:t> посів 6-е місце за результатами рейтингу «ТОП-200 Україна». </a:t>
            </a:r>
            <a:endParaRPr lang="en-US" sz="1800" b="0" dirty="0">
              <a:solidFill>
                <a:srgbClr val="0070C0"/>
              </a:solidFill>
              <a:effectLst/>
            </a:endParaRPr>
          </a:p>
          <a:p>
            <a:pPr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800" dirty="0">
                <a:solidFill>
                  <a:srgbClr val="0070C0"/>
                </a:solidFill>
                <a:effectLst/>
              </a:rPr>
              <a:t>Акредитовано</a:t>
            </a:r>
            <a:r>
              <a:rPr lang="uk-UA" sz="1800" b="0" dirty="0">
                <a:solidFill>
                  <a:srgbClr val="0070C0"/>
                </a:solidFill>
                <a:effectLst/>
              </a:rPr>
              <a:t> два напрями підготовки</a:t>
            </a:r>
            <a:r>
              <a:rPr lang="en-US" sz="1800" b="0" dirty="0">
                <a:solidFill>
                  <a:srgbClr val="0070C0"/>
                </a:solidFill>
                <a:effectLst/>
              </a:rPr>
              <a:t> </a:t>
            </a:r>
            <a:r>
              <a:rPr lang="uk-UA" sz="1800" b="0" dirty="0">
                <a:solidFill>
                  <a:srgbClr val="0070C0"/>
                </a:solidFill>
                <a:effectLst/>
              </a:rPr>
              <a:t>та дві спеціальності.</a:t>
            </a:r>
          </a:p>
          <a:p>
            <a:pPr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800" dirty="0">
                <a:solidFill>
                  <a:srgbClr val="0070C0"/>
                </a:solidFill>
                <a:effectLst/>
              </a:rPr>
              <a:t>Успішно ліцензовано </a:t>
            </a:r>
            <a:r>
              <a:rPr lang="uk-UA" sz="1800" b="0" dirty="0">
                <a:solidFill>
                  <a:srgbClr val="0070C0"/>
                </a:solidFill>
                <a:effectLst/>
              </a:rPr>
              <a:t>освітню діяльність за третім </a:t>
            </a:r>
            <a:r>
              <a:rPr lang="uk-UA" sz="1800" b="0" dirty="0" err="1">
                <a:solidFill>
                  <a:srgbClr val="0070C0"/>
                </a:solidFill>
                <a:effectLst/>
              </a:rPr>
              <a:t>освітньо</a:t>
            </a:r>
            <a:r>
              <a:rPr lang="uk-UA" sz="1800" b="0" dirty="0">
                <a:solidFill>
                  <a:srgbClr val="0070C0"/>
                </a:solidFill>
                <a:effectLst/>
              </a:rPr>
              <a:t>-науковим рівнем (підготовка докторів філософії) за 13 спеціальностями з ліцензійним обсягом 113 осіб.</a:t>
            </a:r>
          </a:p>
          <a:p>
            <a:pPr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800" dirty="0">
                <a:solidFill>
                  <a:srgbClr val="0070C0"/>
                </a:solidFill>
                <a:effectLst/>
              </a:rPr>
              <a:t>Відкрито </a:t>
            </a:r>
            <a:r>
              <a:rPr lang="uk-UA" sz="1800" b="0" dirty="0">
                <a:solidFill>
                  <a:srgbClr val="0070C0"/>
                </a:solidFill>
                <a:effectLst/>
              </a:rPr>
              <a:t>сім нових спеціальностей.</a:t>
            </a:r>
          </a:p>
          <a:p>
            <a:pPr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800" dirty="0">
                <a:solidFill>
                  <a:srgbClr val="0070C0"/>
                </a:solidFill>
                <a:effectLst/>
              </a:rPr>
              <a:t>Започатковано</a:t>
            </a:r>
            <a:r>
              <a:rPr lang="uk-UA" sz="1800" b="0" dirty="0">
                <a:solidFill>
                  <a:srgbClr val="0070C0"/>
                </a:solidFill>
                <a:effectLst/>
              </a:rPr>
              <a:t> по 29 спеціалізацій на першому (бакалаврському) та другому (магістерському) рівнях.</a:t>
            </a:r>
          </a:p>
          <a:p>
            <a:pPr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800" dirty="0">
                <a:solidFill>
                  <a:srgbClr val="0070C0"/>
                </a:solidFill>
                <a:effectLst/>
              </a:rPr>
              <a:t>Запроваджено</a:t>
            </a:r>
            <a:r>
              <a:rPr lang="uk-UA" sz="1800" b="0" dirty="0">
                <a:solidFill>
                  <a:srgbClr val="0070C0"/>
                </a:solidFill>
                <a:effectLst/>
              </a:rPr>
              <a:t> новий порядок призначення та виплати академічних і соціальних стипендій студентам і аспірантам (докторантам).</a:t>
            </a:r>
            <a:endParaRPr lang="en-US" sz="1800" b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762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5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5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5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3" name="Text Box 3"/>
          <p:cNvSpPr txBox="1">
            <a:spLocks noChangeArrowheads="1"/>
          </p:cNvSpPr>
          <p:nvPr/>
        </p:nvSpPr>
        <p:spPr bwMode="auto">
          <a:xfrm>
            <a:off x="1116013" y="2235200"/>
            <a:ext cx="7272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sz="1800">
              <a:solidFill>
                <a:srgbClr val="3333CC"/>
              </a:solidFill>
              <a:effectLst/>
              <a:latin typeface="Verdana" pitchFamily="34" charset="0"/>
            </a:endParaRPr>
          </a:p>
        </p:txBody>
      </p:sp>
      <p:sp>
        <p:nvSpPr>
          <p:cNvPr id="465924" name="Rectangle 4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</a:t>
            </a:r>
            <a:r>
              <a:rPr lang="en-US" sz="1200" dirty="0">
                <a:solidFill>
                  <a:srgbClr val="CC3300"/>
                </a:solidFill>
                <a:effectLst/>
              </a:rPr>
              <a:t>1</a:t>
            </a:r>
            <a:r>
              <a:rPr lang="uk-UA" sz="1200" dirty="0">
                <a:solidFill>
                  <a:srgbClr val="CC3300"/>
                </a:solidFill>
                <a:effectLst/>
              </a:rPr>
              <a:t>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  <p:sp>
        <p:nvSpPr>
          <p:cNvPr id="465925" name="Oval 5"/>
          <p:cNvSpPr>
            <a:spLocks noChangeArrowheads="1"/>
          </p:cNvSpPr>
          <p:nvPr/>
        </p:nvSpPr>
        <p:spPr bwMode="auto">
          <a:xfrm>
            <a:off x="141288" y="1487488"/>
            <a:ext cx="469900" cy="5016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b="0" dirty="0">
                <a:effectLst/>
              </a:rPr>
              <a:t>О-2</a:t>
            </a:r>
            <a:endParaRPr lang="ru-RU" b="0" dirty="0">
              <a:effectLst/>
            </a:endParaRPr>
          </a:p>
        </p:txBody>
      </p:sp>
      <p:sp>
        <p:nvSpPr>
          <p:cNvPr id="465926" name="Rectangle 6"/>
          <p:cNvSpPr>
            <a:spLocks noChangeArrowheads="1"/>
          </p:cNvSpPr>
          <p:nvPr/>
        </p:nvSpPr>
        <p:spPr bwMode="auto">
          <a:xfrm>
            <a:off x="684213" y="659765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uk-UA" sz="1200">
                <a:solidFill>
                  <a:schemeClr val="folHlink"/>
                </a:solidFill>
                <a:effectLst/>
              </a:rPr>
              <a:t>ОСВІТНЯ ДІЯЛЬНІСТЬ</a:t>
            </a:r>
            <a:endParaRPr lang="ru-RU" sz="1200">
              <a:solidFill>
                <a:schemeClr val="folHlink"/>
              </a:solidFill>
              <a:effectLst/>
            </a:endParaRPr>
          </a:p>
        </p:txBody>
      </p:sp>
      <p:sp>
        <p:nvSpPr>
          <p:cNvPr id="465930" name="Text Box 10"/>
          <p:cNvSpPr txBox="1">
            <a:spLocks noChangeArrowheads="1"/>
          </p:cNvSpPr>
          <p:nvPr/>
        </p:nvSpPr>
        <p:spPr bwMode="auto">
          <a:xfrm>
            <a:off x="827086" y="692696"/>
            <a:ext cx="831691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dirty="0">
                <a:solidFill>
                  <a:srgbClr val="C00000"/>
                </a:solidFill>
                <a:effectLst/>
              </a:rPr>
              <a:t>Основні результати </a:t>
            </a:r>
            <a:r>
              <a:rPr lang="uk-UA" sz="2400" b="0" i="1" dirty="0">
                <a:solidFill>
                  <a:srgbClr val="C00000"/>
                </a:solidFill>
                <a:effectLst/>
              </a:rPr>
              <a:t>(продовження)</a:t>
            </a:r>
            <a:endParaRPr lang="uk-UA" sz="4000" b="0" i="1" dirty="0">
              <a:solidFill>
                <a:srgbClr val="C00000"/>
              </a:solidFill>
              <a:effectLst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DEE979-BB60-4A8C-927F-C738F82072A6}"/>
              </a:ext>
            </a:extLst>
          </p:cNvPr>
          <p:cNvSpPr txBox="1"/>
          <p:nvPr/>
        </p:nvSpPr>
        <p:spPr>
          <a:xfrm>
            <a:off x="1007802" y="2014290"/>
            <a:ext cx="748875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lvl="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0070C0"/>
                </a:solidFill>
                <a:effectLst/>
              </a:rPr>
              <a:t>Продовжено</a:t>
            </a:r>
            <a:r>
              <a:rPr lang="uk-UA" b="0" dirty="0">
                <a:solidFill>
                  <a:srgbClr val="0070C0"/>
                </a:solidFill>
                <a:effectLst/>
              </a:rPr>
              <a:t> вдосконалення структури університету та системи управління.</a:t>
            </a:r>
          </a:p>
          <a:p>
            <a:pPr marL="57150" lvl="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0070C0"/>
                </a:solidFill>
                <a:effectLst/>
              </a:rPr>
              <a:t>Збільшено</a:t>
            </a:r>
            <a:r>
              <a:rPr lang="uk-UA" b="0" dirty="0">
                <a:solidFill>
                  <a:srgbClr val="0070C0"/>
                </a:solidFill>
                <a:effectLst/>
              </a:rPr>
              <a:t> Інтернет-присутність та Інтернет-інформування про розробки університету через наявну дослідницьку та інноваційні платформи.</a:t>
            </a:r>
          </a:p>
          <a:p>
            <a:pPr marL="57150" lvl="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0070C0"/>
                </a:solidFill>
                <a:effectLst/>
              </a:rPr>
              <a:t>Розширюється</a:t>
            </a:r>
            <a:r>
              <a:rPr lang="uk-UA" b="0" dirty="0">
                <a:solidFill>
                  <a:srgbClr val="0070C0"/>
                </a:solidFill>
                <a:effectLst/>
              </a:rPr>
              <a:t> перелік дисциплін, що викладаються іноземною мовою.</a:t>
            </a:r>
          </a:p>
          <a:p>
            <a:pPr marL="57150" lvl="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0070C0"/>
                </a:solidFill>
                <a:effectLst/>
              </a:rPr>
              <a:t>Засновано</a:t>
            </a:r>
            <a:r>
              <a:rPr lang="uk-UA" b="0" dirty="0">
                <a:solidFill>
                  <a:srgbClr val="0070C0"/>
                </a:solidFill>
                <a:effectLst/>
              </a:rPr>
              <a:t> нові магістерські програми у тристоронньому (двосторонньому) форматі з європейськими партнерами (Німеччина, Австрія, Польща та Литва).</a:t>
            </a:r>
            <a:endParaRPr lang="en-US" sz="2800" b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426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5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5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5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3" name="Text Box 3"/>
          <p:cNvSpPr txBox="1">
            <a:spLocks noChangeArrowheads="1"/>
          </p:cNvSpPr>
          <p:nvPr/>
        </p:nvSpPr>
        <p:spPr bwMode="auto">
          <a:xfrm>
            <a:off x="1116013" y="2235200"/>
            <a:ext cx="7272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sz="1800">
              <a:solidFill>
                <a:srgbClr val="3333CC"/>
              </a:solidFill>
              <a:effectLst/>
              <a:latin typeface="Verdana" pitchFamily="34" charset="0"/>
            </a:endParaRPr>
          </a:p>
        </p:txBody>
      </p:sp>
      <p:sp>
        <p:nvSpPr>
          <p:cNvPr id="465924" name="Rectangle 4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</a:t>
            </a:r>
            <a:r>
              <a:rPr lang="en-US" sz="1200" dirty="0">
                <a:solidFill>
                  <a:srgbClr val="CC3300"/>
                </a:solidFill>
                <a:effectLst/>
              </a:rPr>
              <a:t>1</a:t>
            </a:r>
            <a:r>
              <a:rPr lang="uk-UA" sz="1200" dirty="0">
                <a:solidFill>
                  <a:srgbClr val="CC3300"/>
                </a:solidFill>
                <a:effectLst/>
              </a:rPr>
              <a:t>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  <p:sp>
        <p:nvSpPr>
          <p:cNvPr id="465925" name="Oval 5"/>
          <p:cNvSpPr>
            <a:spLocks noChangeArrowheads="1"/>
          </p:cNvSpPr>
          <p:nvPr/>
        </p:nvSpPr>
        <p:spPr bwMode="auto">
          <a:xfrm>
            <a:off x="141288" y="1487488"/>
            <a:ext cx="469900" cy="5016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b="0" dirty="0">
                <a:effectLst/>
              </a:rPr>
              <a:t>О-3</a:t>
            </a:r>
            <a:endParaRPr lang="ru-RU" b="0" dirty="0">
              <a:effectLst/>
            </a:endParaRPr>
          </a:p>
        </p:txBody>
      </p:sp>
      <p:sp>
        <p:nvSpPr>
          <p:cNvPr id="465926" name="Rectangle 6"/>
          <p:cNvSpPr>
            <a:spLocks noChangeArrowheads="1"/>
          </p:cNvSpPr>
          <p:nvPr/>
        </p:nvSpPr>
        <p:spPr bwMode="auto">
          <a:xfrm>
            <a:off x="684213" y="659765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uk-UA" sz="1200">
                <a:solidFill>
                  <a:schemeClr val="folHlink"/>
                </a:solidFill>
                <a:effectLst/>
              </a:rPr>
              <a:t>ОСВІТНЯ ДІЯЛЬНІСТЬ</a:t>
            </a:r>
            <a:endParaRPr lang="ru-RU" sz="1200">
              <a:solidFill>
                <a:schemeClr val="folHlink"/>
              </a:solidFill>
              <a:effectLst/>
            </a:endParaRPr>
          </a:p>
        </p:txBody>
      </p:sp>
      <p:sp>
        <p:nvSpPr>
          <p:cNvPr id="465930" name="Text Box 10"/>
          <p:cNvSpPr txBox="1">
            <a:spLocks noChangeArrowheads="1"/>
          </p:cNvSpPr>
          <p:nvPr/>
        </p:nvSpPr>
        <p:spPr bwMode="auto">
          <a:xfrm>
            <a:off x="827086" y="692696"/>
            <a:ext cx="83169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dirty="0">
                <a:solidFill>
                  <a:srgbClr val="C00000"/>
                </a:solidFill>
                <a:effectLst/>
              </a:rPr>
              <a:t>Недоліки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577483-F103-4560-8359-002AE23516BB}"/>
              </a:ext>
            </a:extLst>
          </p:cNvPr>
          <p:cNvSpPr txBox="1"/>
          <p:nvPr/>
        </p:nvSpPr>
        <p:spPr>
          <a:xfrm>
            <a:off x="899592" y="2014290"/>
            <a:ext cx="770485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rgbClr val="000099"/>
                </a:solidFill>
                <a:effectLst/>
              </a:rPr>
              <a:t>Можливості університету </a:t>
            </a:r>
            <a:r>
              <a:rPr lang="uk-UA" b="0" dirty="0">
                <a:solidFill>
                  <a:srgbClr val="000099"/>
                </a:solidFill>
                <a:effectLst/>
              </a:rPr>
              <a:t>з підготовки викладачів, які володіють  іноземною мовою використовуються нераціонально.</a:t>
            </a:r>
            <a:endParaRPr lang="en-US" b="0" dirty="0">
              <a:solidFill>
                <a:srgbClr val="000099"/>
              </a:solidFill>
              <a:effectLst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rgbClr val="000099"/>
                </a:solidFill>
                <a:effectLst/>
              </a:rPr>
              <a:t>Недостатньо задіяний </a:t>
            </a:r>
            <a:r>
              <a:rPr lang="uk-UA" b="0" dirty="0">
                <a:solidFill>
                  <a:srgbClr val="000099"/>
                </a:solidFill>
                <a:effectLst/>
              </a:rPr>
              <a:t>потенціал університету з відкриття нових спеціальностей.</a:t>
            </a:r>
            <a:endParaRPr lang="en-US" b="0" dirty="0">
              <a:solidFill>
                <a:srgbClr val="000099"/>
              </a:solidFill>
              <a:effectLst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rgbClr val="000099"/>
                </a:solidFill>
                <a:effectLst/>
              </a:rPr>
              <a:t>Обмежена кількість </a:t>
            </a:r>
            <a:r>
              <a:rPr lang="uk-UA" b="0" dirty="0">
                <a:solidFill>
                  <a:srgbClr val="000099"/>
                </a:solidFill>
                <a:effectLst/>
              </a:rPr>
              <a:t>проектів з міжнародної академічної мобільності, освітніх та наукових проектів з грантовим фінансуванням.</a:t>
            </a:r>
            <a:endParaRPr lang="en-US" b="0" dirty="0">
              <a:solidFill>
                <a:srgbClr val="000099"/>
              </a:solidFill>
              <a:effectLst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rgbClr val="000099"/>
                </a:solidFill>
                <a:effectLst/>
              </a:rPr>
              <a:t>Результати прийому </a:t>
            </a:r>
            <a:r>
              <a:rPr lang="uk-UA" b="0" dirty="0">
                <a:solidFill>
                  <a:srgbClr val="000099"/>
                </a:solidFill>
                <a:effectLst/>
              </a:rPr>
              <a:t>2017 року підтвердили необхідність посилення </a:t>
            </a:r>
            <a:r>
              <a:rPr lang="uk-UA" b="0" dirty="0" err="1">
                <a:solidFill>
                  <a:srgbClr val="000099"/>
                </a:solidFill>
                <a:effectLst/>
              </a:rPr>
              <a:t>професійно</a:t>
            </a:r>
            <a:r>
              <a:rPr lang="uk-UA" b="0" dirty="0">
                <a:solidFill>
                  <a:srgbClr val="000099"/>
                </a:solidFill>
                <a:effectLst/>
              </a:rPr>
              <a:t> зорієнтованої роботи і організаційних засад.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03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5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5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5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Text Box 2"/>
          <p:cNvSpPr txBox="1">
            <a:spLocks noChangeArrowheads="1"/>
          </p:cNvSpPr>
          <p:nvPr/>
        </p:nvSpPr>
        <p:spPr bwMode="auto">
          <a:xfrm>
            <a:off x="684213" y="692150"/>
            <a:ext cx="8280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dirty="0">
                <a:solidFill>
                  <a:srgbClr val="C00000"/>
                </a:solidFill>
                <a:effectLst/>
              </a:rPr>
              <a:t>Першочергові завдання</a:t>
            </a:r>
            <a:endParaRPr lang="ru-RU" sz="4000" dirty="0">
              <a:solidFill>
                <a:srgbClr val="C00000"/>
              </a:solidFill>
              <a:effectLst/>
            </a:endParaRPr>
          </a:p>
        </p:txBody>
      </p:sp>
      <p:sp>
        <p:nvSpPr>
          <p:cNvPr id="464900" name="Rectangle 4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- 2017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  <p:sp>
        <p:nvSpPr>
          <p:cNvPr id="464901" name="Oval 5"/>
          <p:cNvSpPr>
            <a:spLocks noChangeArrowheads="1"/>
          </p:cNvSpPr>
          <p:nvPr/>
        </p:nvSpPr>
        <p:spPr bwMode="auto">
          <a:xfrm>
            <a:off x="141288" y="1487488"/>
            <a:ext cx="469900" cy="5016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b="0" dirty="0">
                <a:effectLst/>
              </a:rPr>
              <a:t>О-4</a:t>
            </a:r>
            <a:endParaRPr lang="ru-RU" b="0" dirty="0">
              <a:effectLst/>
            </a:endParaRPr>
          </a:p>
        </p:txBody>
      </p:sp>
      <p:sp>
        <p:nvSpPr>
          <p:cNvPr id="464902" name="Rectangle 6"/>
          <p:cNvSpPr>
            <a:spLocks noChangeArrowheads="1"/>
          </p:cNvSpPr>
          <p:nvPr/>
        </p:nvSpPr>
        <p:spPr bwMode="auto">
          <a:xfrm>
            <a:off x="684213" y="659765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uk-UA" sz="1200">
                <a:solidFill>
                  <a:schemeClr val="folHlink"/>
                </a:solidFill>
                <a:effectLst/>
              </a:rPr>
              <a:t>ОСВІТНЯ ДІЯЛЬНІСТЬ</a:t>
            </a:r>
            <a:endParaRPr lang="ru-RU" sz="1200">
              <a:solidFill>
                <a:schemeClr val="folHlink"/>
              </a:solidFill>
              <a:effectLst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8055398-4E9D-41BB-BEED-854C6202F48E}"/>
              </a:ext>
            </a:extLst>
          </p:cNvPr>
          <p:cNvSpPr txBox="1"/>
          <p:nvPr/>
        </p:nvSpPr>
        <p:spPr>
          <a:xfrm>
            <a:off x="899592" y="2060848"/>
            <a:ext cx="7344816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uk-UA" sz="1800" dirty="0">
                <a:solidFill>
                  <a:srgbClr val="000099"/>
                </a:solidFill>
                <a:effectLst/>
              </a:rPr>
              <a:t>Розширення переліку </a:t>
            </a:r>
            <a:r>
              <a:rPr lang="uk-UA" sz="1800" b="0" dirty="0">
                <a:solidFill>
                  <a:srgbClr val="000099"/>
                </a:solidFill>
                <a:effectLst/>
              </a:rPr>
              <a:t>нових спеціальностей і ліцензійних обсягів з врахуванням вимог ринку праці.</a:t>
            </a:r>
            <a:endParaRPr lang="en-US" sz="1800" b="0" dirty="0">
              <a:solidFill>
                <a:srgbClr val="000099"/>
              </a:solidFill>
              <a:effectLst/>
            </a:endParaRPr>
          </a:p>
          <a:p>
            <a:pPr marL="285750" lvl="0" indent="-28575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uk-UA" sz="1800" dirty="0">
                <a:solidFill>
                  <a:srgbClr val="000099"/>
                </a:solidFill>
                <a:effectLst/>
              </a:rPr>
              <a:t>Удосконалення організаційних засад</a:t>
            </a:r>
            <a:r>
              <a:rPr lang="uk-UA" sz="1800" b="0" dirty="0">
                <a:solidFill>
                  <a:srgbClr val="000099"/>
                </a:solidFill>
                <a:effectLst/>
              </a:rPr>
              <a:t> і системи прийняття управлінських рішень.</a:t>
            </a:r>
            <a:endParaRPr lang="en-US" sz="1800" b="0" dirty="0">
              <a:solidFill>
                <a:srgbClr val="000099"/>
              </a:solidFill>
              <a:effectLst/>
            </a:endParaRPr>
          </a:p>
          <a:p>
            <a:pPr marL="285750" lvl="0" indent="-28575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uk-UA" sz="1800" dirty="0">
                <a:solidFill>
                  <a:srgbClr val="000099"/>
                </a:solidFill>
                <a:effectLst/>
              </a:rPr>
              <a:t>Забезпечення</a:t>
            </a:r>
            <a:r>
              <a:rPr lang="uk-UA" sz="1800" b="0" dirty="0">
                <a:solidFill>
                  <a:srgbClr val="000099"/>
                </a:solidFill>
                <a:effectLst/>
              </a:rPr>
              <a:t> </a:t>
            </a:r>
            <a:r>
              <a:rPr lang="uk-UA" sz="1800" b="0" dirty="0" err="1">
                <a:solidFill>
                  <a:srgbClr val="000099"/>
                </a:solidFill>
                <a:effectLst/>
              </a:rPr>
              <a:t>професійно</a:t>
            </a:r>
            <a:r>
              <a:rPr lang="uk-UA" sz="1800" b="0" dirty="0">
                <a:solidFill>
                  <a:srgbClr val="000099"/>
                </a:solidFill>
                <a:effectLst/>
              </a:rPr>
              <a:t> зорієнтованої роботи з врахуванням змін у філософії державного фінансування вищої освіти.</a:t>
            </a:r>
            <a:endParaRPr lang="en-US" sz="1800" b="0" dirty="0">
              <a:solidFill>
                <a:srgbClr val="000099"/>
              </a:solidFill>
              <a:effectLst/>
            </a:endParaRPr>
          </a:p>
          <a:p>
            <a:pPr marL="285750" lvl="0" indent="-28575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uk-UA" sz="1800" dirty="0">
                <a:solidFill>
                  <a:srgbClr val="000099"/>
                </a:solidFill>
                <a:effectLst/>
              </a:rPr>
              <a:t>Реалізація міжнародних проектів</a:t>
            </a:r>
            <a:r>
              <a:rPr lang="uk-UA" sz="1800" b="0" dirty="0">
                <a:solidFill>
                  <a:srgbClr val="000099"/>
                </a:solidFill>
                <a:effectLst/>
              </a:rPr>
              <a:t>, що сприятимуть впровадженню європейських освітніх стандартів та євроінтеграції університету.</a:t>
            </a:r>
            <a:endParaRPr lang="en-US" sz="1800" b="0" dirty="0">
              <a:solidFill>
                <a:srgbClr val="000099"/>
              </a:solidFill>
              <a:effectLst/>
            </a:endParaRPr>
          </a:p>
          <a:p>
            <a:pPr marL="285750" lvl="0" indent="-28575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uk-UA" sz="1800" dirty="0">
                <a:solidFill>
                  <a:srgbClr val="000099"/>
                </a:solidFill>
                <a:effectLst/>
              </a:rPr>
              <a:t>Розвиток принципів </a:t>
            </a:r>
            <a:r>
              <a:rPr lang="uk-UA" sz="1800" b="0" dirty="0">
                <a:solidFill>
                  <a:srgbClr val="000099"/>
                </a:solidFill>
                <a:effectLst/>
              </a:rPr>
              <a:t>системи</a:t>
            </a:r>
            <a:r>
              <a:rPr lang="uk-UA" sz="1800" dirty="0">
                <a:solidFill>
                  <a:srgbClr val="000099"/>
                </a:solidFill>
                <a:effectLst/>
              </a:rPr>
              <a:t> </a:t>
            </a:r>
            <a:r>
              <a:rPr lang="uk-UA" sz="1800" b="0" dirty="0">
                <a:solidFill>
                  <a:srgbClr val="000099"/>
                </a:solidFill>
                <a:effectLst/>
              </a:rPr>
              <a:t>дуальної освіти на базі високотехнологічних виробництв країни та міжнародних партнерів.</a:t>
            </a:r>
            <a:endParaRPr lang="en-US" sz="1800" b="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4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4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4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8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4214" y="2852936"/>
            <a:ext cx="8352282" cy="2664296"/>
          </a:xfrm>
        </p:spPr>
        <p:txBody>
          <a:bodyPr/>
          <a:lstStyle/>
          <a:p>
            <a:pPr marL="0" indent="0" algn="ctr">
              <a:buNone/>
            </a:pPr>
            <a:r>
              <a:rPr lang="uk-UA" sz="4200" b="1" dirty="0">
                <a:solidFill>
                  <a:srgbClr val="C00000"/>
                </a:solidFill>
                <a:latin typeface="+mj-lt"/>
                <a:ea typeface="Batang" pitchFamily="18" charset="-127"/>
              </a:rPr>
              <a:t>НАУКОВО-ІННОВАЦІЙНА   ДІЯЛЬНІСТЬ</a:t>
            </a:r>
            <a:endParaRPr lang="ru-RU" sz="4200" b="1" dirty="0">
              <a:solidFill>
                <a:srgbClr val="C00000"/>
              </a:solidFill>
              <a:latin typeface="+mj-lt"/>
              <a:ea typeface="Batang" pitchFamily="18" charset="-127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</a:t>
            </a:r>
            <a:r>
              <a:rPr lang="en-US" sz="1200" dirty="0">
                <a:solidFill>
                  <a:srgbClr val="CC3300"/>
                </a:solidFill>
                <a:effectLst/>
              </a:rPr>
              <a:t>1</a:t>
            </a:r>
            <a:r>
              <a:rPr lang="uk-UA" sz="1200" dirty="0">
                <a:solidFill>
                  <a:srgbClr val="CC3300"/>
                </a:solidFill>
                <a:effectLst/>
              </a:rPr>
              <a:t>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37623878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Text Box 2"/>
          <p:cNvSpPr txBox="1">
            <a:spLocks noChangeArrowheads="1"/>
          </p:cNvSpPr>
          <p:nvPr/>
        </p:nvSpPr>
        <p:spPr bwMode="auto">
          <a:xfrm>
            <a:off x="1043608" y="797918"/>
            <a:ext cx="779874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uk-UA" sz="4000" dirty="0">
                <a:solidFill>
                  <a:srgbClr val="CC3300"/>
                </a:solidFill>
                <a:effectLst/>
                <a:latin typeface="Book Antiqua" pitchFamily="18" charset="0"/>
              </a:rPr>
              <a:t>Основні  результати</a:t>
            </a:r>
            <a:endParaRPr lang="uk-UA" sz="4000" dirty="0">
              <a:solidFill>
                <a:srgbClr val="CC3300"/>
              </a:solidFill>
              <a:effectLst/>
              <a:latin typeface="Book Antiqua" pitchFamily="18" charset="0"/>
              <a:ea typeface="Batang" pitchFamily="18" charset="-127"/>
            </a:endParaRPr>
          </a:p>
        </p:txBody>
      </p:sp>
      <p:sp>
        <p:nvSpPr>
          <p:cNvPr id="593923" name="Oval 3"/>
          <p:cNvSpPr>
            <a:spLocks noChangeArrowheads="1"/>
          </p:cNvSpPr>
          <p:nvPr/>
        </p:nvSpPr>
        <p:spPr bwMode="auto">
          <a:xfrm>
            <a:off x="141288" y="1487488"/>
            <a:ext cx="469900" cy="5016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b="0">
                <a:effectLst/>
              </a:rPr>
              <a:t>Н-1</a:t>
            </a:r>
            <a:endParaRPr lang="ru-RU" b="0">
              <a:effectLst/>
            </a:endParaRPr>
          </a:p>
        </p:txBody>
      </p:sp>
      <p:sp>
        <p:nvSpPr>
          <p:cNvPr id="593924" name="Rectangle 4"/>
          <p:cNvSpPr>
            <a:spLocks noChangeArrowheads="1"/>
          </p:cNvSpPr>
          <p:nvPr/>
        </p:nvSpPr>
        <p:spPr bwMode="auto">
          <a:xfrm>
            <a:off x="684213" y="659765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uk-UA" sz="1200" dirty="0">
                <a:solidFill>
                  <a:schemeClr val="folHlink"/>
                </a:solidFill>
                <a:effectLst/>
              </a:rPr>
              <a:t>НАУКОВА ТА ІННОВАЦІЙНА ДІЯЛЬНІСТЬ</a:t>
            </a:r>
            <a:endParaRPr lang="ru-RU" sz="1200" dirty="0">
              <a:solidFill>
                <a:schemeClr val="folHlink"/>
              </a:solidFill>
              <a:effectLst/>
            </a:endParaRPr>
          </a:p>
        </p:txBody>
      </p:sp>
      <p:sp>
        <p:nvSpPr>
          <p:cNvPr id="593925" name="Rectangle 5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- 2017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D438DF-EA8A-466D-B0C5-2BFB8791486B}"/>
              </a:ext>
            </a:extLst>
          </p:cNvPr>
          <p:cNvSpPr txBox="1"/>
          <p:nvPr/>
        </p:nvSpPr>
        <p:spPr>
          <a:xfrm>
            <a:off x="1043608" y="2060848"/>
            <a:ext cx="7200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0070C0"/>
                </a:solidFill>
                <a:effectLst/>
              </a:rPr>
              <a:t>Стабільне зростання </a:t>
            </a:r>
            <a:r>
              <a:rPr lang="uk-UA" b="0" dirty="0">
                <a:solidFill>
                  <a:srgbClr val="0070C0"/>
                </a:solidFill>
                <a:effectLst/>
              </a:rPr>
              <a:t>фінансових надходжень за виконання наукових досліджень: порівняно з минулим роком – на 3 млн. грн., складають понад 13 млн. грн. 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0070C0"/>
                </a:solidFill>
                <a:effectLst/>
              </a:rPr>
              <a:t>Значно розширено </a:t>
            </a:r>
            <a:r>
              <a:rPr lang="uk-UA" b="0" dirty="0">
                <a:solidFill>
                  <a:srgbClr val="0070C0"/>
                </a:solidFill>
                <a:effectLst/>
              </a:rPr>
              <a:t>зацікавленість технологічного бізнесу в розробках університету. 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0070C0"/>
                </a:solidFill>
                <a:effectLst/>
              </a:rPr>
              <a:t>Здійснено диверсифікацію </a:t>
            </a:r>
            <a:r>
              <a:rPr lang="uk-UA" b="0" dirty="0">
                <a:solidFill>
                  <a:srgbClr val="0070C0"/>
                </a:solidFill>
                <a:effectLst/>
              </a:rPr>
              <a:t>фінансових надходжень за наукові дослідження. 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0070C0"/>
                </a:solidFill>
                <a:effectLst/>
              </a:rPr>
              <a:t>Виконано низку дій</a:t>
            </a:r>
            <a:r>
              <a:rPr lang="uk-UA" b="0" dirty="0">
                <a:solidFill>
                  <a:srgbClr val="0070C0"/>
                </a:solidFill>
                <a:effectLst/>
              </a:rPr>
              <a:t>, що дають можливість максимально </a:t>
            </a:r>
            <a:r>
              <a:rPr lang="uk-UA" b="0" i="1" dirty="0">
                <a:solidFill>
                  <a:srgbClr val="0070C0"/>
                </a:solidFill>
                <a:effectLst/>
              </a:rPr>
              <a:t>мотивувати науковців</a:t>
            </a:r>
            <a:r>
              <a:rPr lang="uk-UA" b="0" dirty="0">
                <a:solidFill>
                  <a:srgbClr val="0070C0"/>
                </a:solidFill>
                <a:effectLst/>
              </a:rPr>
              <a:t> університету при виконанні відповідних проектів. </a:t>
            </a:r>
            <a:endParaRPr lang="en-US" b="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3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3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Text Box 2"/>
          <p:cNvSpPr txBox="1">
            <a:spLocks noChangeArrowheads="1"/>
          </p:cNvSpPr>
          <p:nvPr/>
        </p:nvSpPr>
        <p:spPr bwMode="auto">
          <a:xfrm>
            <a:off x="1043608" y="797918"/>
            <a:ext cx="779874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uk-UA" sz="4000" dirty="0">
                <a:solidFill>
                  <a:srgbClr val="CC3300"/>
                </a:solidFill>
                <a:effectLst/>
                <a:latin typeface="Book Antiqua" pitchFamily="18" charset="0"/>
              </a:rPr>
              <a:t>Недоліки</a:t>
            </a:r>
            <a:endParaRPr lang="uk-UA" sz="4000" dirty="0">
              <a:solidFill>
                <a:srgbClr val="CC3300"/>
              </a:solidFill>
              <a:effectLst/>
              <a:latin typeface="Book Antiqua" pitchFamily="18" charset="0"/>
              <a:ea typeface="Batang" pitchFamily="18" charset="-127"/>
            </a:endParaRPr>
          </a:p>
        </p:txBody>
      </p:sp>
      <p:sp>
        <p:nvSpPr>
          <p:cNvPr id="593923" name="Oval 3"/>
          <p:cNvSpPr>
            <a:spLocks noChangeArrowheads="1"/>
          </p:cNvSpPr>
          <p:nvPr/>
        </p:nvSpPr>
        <p:spPr bwMode="auto">
          <a:xfrm>
            <a:off x="141288" y="1487488"/>
            <a:ext cx="469900" cy="5016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b="0" dirty="0">
                <a:effectLst/>
              </a:rPr>
              <a:t>Н-2</a:t>
            </a:r>
            <a:endParaRPr lang="ru-RU" b="0" dirty="0">
              <a:effectLst/>
            </a:endParaRPr>
          </a:p>
        </p:txBody>
      </p:sp>
      <p:sp>
        <p:nvSpPr>
          <p:cNvPr id="593924" name="Rectangle 4"/>
          <p:cNvSpPr>
            <a:spLocks noChangeArrowheads="1"/>
          </p:cNvSpPr>
          <p:nvPr/>
        </p:nvSpPr>
        <p:spPr bwMode="auto">
          <a:xfrm>
            <a:off x="684213" y="659765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uk-UA" sz="1200" dirty="0">
                <a:solidFill>
                  <a:schemeClr val="folHlink"/>
                </a:solidFill>
                <a:effectLst/>
              </a:rPr>
              <a:t>НАУКОВА ТА ІННОВАЦІЙНА ДІЯЛЬНІСТЬ</a:t>
            </a:r>
            <a:endParaRPr lang="ru-RU" sz="1200" dirty="0">
              <a:solidFill>
                <a:schemeClr val="folHlink"/>
              </a:solidFill>
              <a:effectLst/>
            </a:endParaRPr>
          </a:p>
        </p:txBody>
      </p:sp>
      <p:sp>
        <p:nvSpPr>
          <p:cNvPr id="593925" name="Rectangle 5"/>
          <p:cNvSpPr>
            <a:spLocks noChangeArrowheads="1"/>
          </p:cNvSpPr>
          <p:nvPr/>
        </p:nvSpPr>
        <p:spPr bwMode="auto">
          <a:xfrm>
            <a:off x="684213" y="0"/>
            <a:ext cx="8459787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1200" dirty="0">
                <a:solidFill>
                  <a:srgbClr val="CC3300"/>
                </a:solidFill>
                <a:effectLst/>
              </a:rPr>
              <a:t>Серпнева нарада - 2017</a:t>
            </a:r>
            <a:endParaRPr lang="ru-RU" sz="1200" dirty="0">
              <a:solidFill>
                <a:srgbClr val="CC3300"/>
              </a:solidFill>
              <a:effectLst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E4187E-59E6-433A-BCCD-B2D45EA90943}"/>
              </a:ext>
            </a:extLst>
          </p:cNvPr>
          <p:cNvSpPr txBox="1"/>
          <p:nvPr/>
        </p:nvSpPr>
        <p:spPr>
          <a:xfrm>
            <a:off x="899592" y="1989138"/>
            <a:ext cx="763284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rgbClr val="3333CC"/>
                </a:solidFill>
                <a:effectLst/>
              </a:rPr>
              <a:t>Недостатнє використання </a:t>
            </a:r>
            <a:r>
              <a:rPr lang="uk-UA" b="0" dirty="0">
                <a:solidFill>
                  <a:srgbClr val="3333CC"/>
                </a:solidFill>
                <a:effectLst/>
              </a:rPr>
              <a:t>лабораторної бази університету та іноземних партнерів.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rgbClr val="3333CC"/>
                </a:solidFill>
                <a:effectLst/>
              </a:rPr>
              <a:t>Невисокі результати </a:t>
            </a:r>
            <a:r>
              <a:rPr lang="uk-UA" b="0" dirty="0">
                <a:solidFill>
                  <a:srgbClr val="3333CC"/>
                </a:solidFill>
                <a:effectLst/>
              </a:rPr>
              <a:t>конкурсу студентських наукових робіт.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rgbClr val="3333CC"/>
                </a:solidFill>
                <a:effectLst/>
              </a:rPr>
              <a:t>Порівняно низький рівень </a:t>
            </a:r>
            <a:r>
              <a:rPr lang="uk-UA" b="0" dirty="0">
                <a:solidFill>
                  <a:srgbClr val="3333CC"/>
                </a:solidFill>
                <a:effectLst/>
              </a:rPr>
              <a:t>результативності аспірантури та докторантури.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rgbClr val="3333CC"/>
                </a:solidFill>
                <a:effectLst/>
              </a:rPr>
              <a:t>Слабкі темпи </a:t>
            </a:r>
            <a:r>
              <a:rPr lang="uk-UA" b="0" dirty="0">
                <a:solidFill>
                  <a:srgbClr val="3333CC"/>
                </a:solidFill>
                <a:effectLst/>
              </a:rPr>
              <a:t>представлення публікацій у авторитетних міжнародних виданнях.</a:t>
            </a:r>
            <a:endParaRPr lang="en-US" b="0" dirty="0"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6292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3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3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22" grpId="0"/>
    </p:bld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17383</TotalTime>
  <Words>1334</Words>
  <Application>Microsoft Office PowerPoint</Application>
  <PresentationFormat>Екран (4:3)</PresentationFormat>
  <Paragraphs>202</Paragraphs>
  <Slides>29</Slides>
  <Notes>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29</vt:i4>
      </vt:variant>
    </vt:vector>
  </HeadingPairs>
  <TitlesOfParts>
    <vt:vector size="38" baseType="lpstr">
      <vt:lpstr>Batang</vt:lpstr>
      <vt:lpstr>Arial</vt:lpstr>
      <vt:lpstr>Book Antiqua</vt:lpstr>
      <vt:lpstr>Calibri</vt:lpstr>
      <vt:lpstr>Garamond</vt:lpstr>
      <vt:lpstr>Times New Roman</vt:lpstr>
      <vt:lpstr>Verdana</vt:lpstr>
      <vt:lpstr>Wingdings</vt:lpstr>
      <vt:lpstr>Bold Stripes</vt:lpstr>
      <vt:lpstr>НАЦІОНАЛЬНИЙ ГІРНИЧИЙ УНІВЕРСИТЕТ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Основні результати</vt:lpstr>
      <vt:lpstr>Першочергові завдання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Пріоритетні  завдання університету</vt:lpstr>
      <vt:lpstr>НАЦІОНАЛЬНИЙ ГІРНИЧИЙ УНІВЕРСИТЕТ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5:  Issues in Externality Control</dc:title>
  <dc:creator>Sachiko  Morita</dc:creator>
  <cp:lastModifiedBy>Анатолій Пашко</cp:lastModifiedBy>
  <cp:revision>756</cp:revision>
  <cp:lastPrinted>2016-08-30T14:48:30Z</cp:lastPrinted>
  <dcterms:created xsi:type="dcterms:W3CDTF">2002-08-02T23:47:15Z</dcterms:created>
  <dcterms:modified xsi:type="dcterms:W3CDTF">2017-08-22T09:46:26Z</dcterms:modified>
</cp:coreProperties>
</file>